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4" r:id="rId2"/>
    <p:sldMasterId id="2147483688" r:id="rId3"/>
  </p:sldMasterIdLst>
  <p:notesMasterIdLst>
    <p:notesMasterId r:id="rId15"/>
  </p:notesMasterIdLst>
  <p:handoutMasterIdLst>
    <p:handoutMasterId r:id="rId16"/>
  </p:handoutMasterIdLst>
  <p:sldIdLst>
    <p:sldId id="256" r:id="rId4"/>
    <p:sldId id="257" r:id="rId5"/>
    <p:sldId id="275" r:id="rId6"/>
    <p:sldId id="276" r:id="rId7"/>
    <p:sldId id="277" r:id="rId8"/>
    <p:sldId id="278" r:id="rId9"/>
    <p:sldId id="267" r:id="rId10"/>
    <p:sldId id="279" r:id="rId11"/>
    <p:sldId id="280" r:id="rId12"/>
    <p:sldId id="281"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989C"/>
    <a:srgbClr val="7F64E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00"/>
    <p:restoredTop sz="81692"/>
  </p:normalViewPr>
  <p:slideViewPr>
    <p:cSldViewPr snapToGrid="0">
      <p:cViewPr varScale="1">
        <p:scale>
          <a:sx n="84" d="100"/>
          <a:sy n="84" d="100"/>
        </p:scale>
        <p:origin x="200" y="3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3688"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B2C919-AE76-060E-7BCF-29B3BBE266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A"/>
          </a:p>
        </p:txBody>
      </p:sp>
      <p:sp>
        <p:nvSpPr>
          <p:cNvPr id="3" name="Date Placeholder 2">
            <a:extLst>
              <a:ext uri="{FF2B5EF4-FFF2-40B4-BE49-F238E27FC236}">
                <a16:creationId xmlns:a16="http://schemas.microsoft.com/office/drawing/2014/main" id="{50B14E70-7EA7-D5A1-4640-901F7A87C6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D33ABC-50EF-0D46-86B8-F08C96BB7037}" type="datetimeFigureOut">
              <a:rPr lang="en-UA" smtClean="0"/>
              <a:t>10.03.2023</a:t>
            </a:fld>
            <a:endParaRPr lang="en-UA"/>
          </a:p>
        </p:txBody>
      </p:sp>
      <p:sp>
        <p:nvSpPr>
          <p:cNvPr id="4" name="Footer Placeholder 3">
            <a:extLst>
              <a:ext uri="{FF2B5EF4-FFF2-40B4-BE49-F238E27FC236}">
                <a16:creationId xmlns:a16="http://schemas.microsoft.com/office/drawing/2014/main" id="{A3B8D9AA-D8A8-32FE-C08D-3C93C1515E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A"/>
          </a:p>
        </p:txBody>
      </p:sp>
      <p:sp>
        <p:nvSpPr>
          <p:cNvPr id="5" name="Slide Number Placeholder 4">
            <a:extLst>
              <a:ext uri="{FF2B5EF4-FFF2-40B4-BE49-F238E27FC236}">
                <a16:creationId xmlns:a16="http://schemas.microsoft.com/office/drawing/2014/main" id="{E5EBE0AF-B95A-F6B0-1E65-98AE0D61455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3F48C-42F6-DC4A-BEC2-53E80DDC03C6}" type="slidenum">
              <a:rPr lang="en-UA" smtClean="0"/>
              <a:t>‹#›</a:t>
            </a:fld>
            <a:endParaRPr lang="en-UA"/>
          </a:p>
        </p:txBody>
      </p:sp>
    </p:spTree>
    <p:extLst>
      <p:ext uri="{BB962C8B-B14F-4D97-AF65-F5344CB8AC3E}">
        <p14:creationId xmlns:p14="http://schemas.microsoft.com/office/powerpoint/2010/main" val="17067429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7FEBB4-2AE4-2445-A136-61113D9D9D98}" type="datetimeFigureOut">
              <a:rPr lang="en-UA" smtClean="0"/>
              <a:t>10.03.2023</a:t>
            </a:fld>
            <a:endParaRPr lang="en-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5C32C-AAF4-7844-AA13-7CF70AB0774C}" type="slidenum">
              <a:rPr lang="en-UA" smtClean="0"/>
              <a:t>‹#›</a:t>
            </a:fld>
            <a:endParaRPr lang="en-UA"/>
          </a:p>
        </p:txBody>
      </p:sp>
    </p:spTree>
    <p:extLst>
      <p:ext uri="{BB962C8B-B14F-4D97-AF65-F5344CB8AC3E}">
        <p14:creationId xmlns:p14="http://schemas.microsoft.com/office/powerpoint/2010/main" val="3829106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1 &lt;In this video, we introduce some simple Pandas methods that all data scientists and analysts should know when using Python, Pandas and data. At this point, we assume that the data has been loaded. It's time for us to explore the dataset. &gt;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1</a:t>
            </a:fld>
            <a:endParaRPr lang="en-UA"/>
          </a:p>
        </p:txBody>
      </p:sp>
    </p:spTree>
    <p:extLst>
      <p:ext uri="{BB962C8B-B14F-4D97-AF65-F5344CB8AC3E}">
        <p14:creationId xmlns:p14="http://schemas.microsoft.com/office/powerpoint/2010/main" val="2485038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Calibri" panose="020F0502020204030204" pitchFamily="34" charset="0"/>
              </a:rPr>
              <a:t>CLICE 1 &lt;Another method you can use to check your dataset is: Info. It provides a concise summary of your data frame. This method prints information about a data frame, including the index </a:t>
            </a:r>
            <a:r>
              <a:rPr lang="en-US" sz="1800" b="0" i="0" u="none" strike="noStrike" dirty="0" err="1">
                <a:solidFill>
                  <a:srgbClr val="000000"/>
                </a:solidFill>
                <a:effectLst/>
                <a:latin typeface="Calibri" panose="020F0502020204030204" pitchFamily="34" charset="0"/>
              </a:rPr>
              <a:t>dtype</a:t>
            </a:r>
            <a:r>
              <a:rPr lang="en-US" sz="1800" b="0" i="0" u="none" strike="noStrike" dirty="0">
                <a:solidFill>
                  <a:srgbClr val="000000"/>
                </a:solidFill>
                <a:effectLst/>
                <a:latin typeface="Calibri" panose="020F0502020204030204" pitchFamily="34" charset="0"/>
              </a:rPr>
              <a:t> and columns, non-null values and memory usage.</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The info() method does not return any value. It prints the information.&gt;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10</a:t>
            </a:fld>
            <a:endParaRPr lang="en-UA"/>
          </a:p>
        </p:txBody>
      </p:sp>
    </p:spTree>
    <p:extLst>
      <p:ext uri="{BB962C8B-B14F-4D97-AF65-F5344CB8AC3E}">
        <p14:creationId xmlns:p14="http://schemas.microsoft.com/office/powerpoint/2010/main" val="3085614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1 &lt;You just saw the steps needed to create a </a:t>
            </a:r>
            <a:r>
              <a:rPr lang="en-US" sz="1800" b="0" i="0" u="none" strike="noStrike" dirty="0" err="1">
                <a:solidFill>
                  <a:srgbClr val="000000"/>
                </a:solidFill>
                <a:effectLst/>
                <a:latin typeface="Calibri" panose="020F0502020204030204" pitchFamily="34" charset="0"/>
              </a:rPr>
              <a:t>DataFrame</a:t>
            </a:r>
            <a:r>
              <a:rPr lang="en-US" sz="1800" b="0" i="0" u="none" strike="noStrike" dirty="0">
                <a:solidFill>
                  <a:srgbClr val="000000"/>
                </a:solidFill>
                <a:effectLst/>
                <a:latin typeface="Calibri" panose="020F0502020204030204" pitchFamily="34" charset="0"/>
              </a:rPr>
              <a:t>, and then export that </a:t>
            </a:r>
            <a:r>
              <a:rPr lang="en-US" sz="1800" b="0" i="0" u="none" strike="noStrike" dirty="0" err="1">
                <a:solidFill>
                  <a:srgbClr val="000000"/>
                </a:solidFill>
                <a:effectLst/>
                <a:latin typeface="Calibri" panose="020F0502020204030204" pitchFamily="34" charset="0"/>
              </a:rPr>
              <a:t>DataFrame</a:t>
            </a:r>
            <a:r>
              <a:rPr lang="en-US" sz="1800" b="0" i="0" u="none" strike="noStrike" dirty="0">
                <a:solidFill>
                  <a:srgbClr val="000000"/>
                </a:solidFill>
                <a:effectLst/>
                <a:latin typeface="Calibri" panose="020F0502020204030204" pitchFamily="34" charset="0"/>
              </a:rPr>
              <a:t> to a CSV file. You may face an opposite scenario in which you must import a CSV into Python. If that’s the case, you can check out this course that explains how to import a CSV file into Python using Pandas.</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You may also want to check the Pandas Documentation for further information about using ‘</a:t>
            </a:r>
            <a:r>
              <a:rPr lang="en-US" sz="1800" b="0" i="0" u="none" strike="noStrike" dirty="0" err="1">
                <a:solidFill>
                  <a:srgbClr val="000000"/>
                </a:solidFill>
                <a:effectLst/>
                <a:latin typeface="Calibri" panose="020F0502020204030204" pitchFamily="34" charset="0"/>
              </a:rPr>
              <a:t>to_csv</a:t>
            </a:r>
            <a:r>
              <a:rPr lang="en-US" sz="1800" b="0" i="0" u="none" strike="noStrike" dirty="0">
                <a:solidFill>
                  <a:srgbClr val="000000"/>
                </a:solidFill>
                <a:effectLst/>
                <a:latin typeface="Calibri" panose="020F0502020204030204" pitchFamily="34" charset="0"/>
              </a:rPr>
              <a:t>’.&gt;</a:t>
            </a:r>
            <a:endParaRPr lang="en-US" b="0" i="0" u="none" strike="noStrike" dirty="0">
              <a:solidFill>
                <a:srgbClr val="000000"/>
              </a:solidFill>
              <a:effectLst/>
            </a:endParaRPr>
          </a:p>
          <a:p>
            <a:br>
              <a:rPr lang="en-US"/>
            </a:br>
            <a:br>
              <a:rPr lang="en-US"/>
            </a:b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11</a:t>
            </a:fld>
            <a:endParaRPr lang="en-UA"/>
          </a:p>
        </p:txBody>
      </p:sp>
    </p:spTree>
    <p:extLst>
      <p:ext uri="{BB962C8B-B14F-4D97-AF65-F5344CB8AC3E}">
        <p14:creationId xmlns:p14="http://schemas.microsoft.com/office/powerpoint/2010/main" val="2313493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Calibri" panose="020F0502020204030204" pitchFamily="34" charset="0"/>
              </a:rPr>
              <a:t>CLICE 1 &lt;Pandas has several built-in methods that can be used to understand the data type or features or to look at the data distribution within the dataset. </a:t>
            </a:r>
            <a:endParaRPr lang="en-US" sz="2800"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Using these methods gives an overview of the dataset and points out potential issues, such as the wrong data type of features, which may need to be resolved later.&gt; </a:t>
            </a:r>
            <a:endParaRPr lang="en-US" sz="2800" b="0" i="0" u="none" strike="noStrike" dirty="0">
              <a:solidFill>
                <a:srgbClr val="000000"/>
              </a:solidFill>
              <a:effectLst/>
            </a:endParaRPr>
          </a:p>
          <a:p>
            <a:br>
              <a:rPr lang="en-US" sz="2800" dirty="0"/>
            </a:br>
            <a:br>
              <a:rPr lang="en-US" sz="2800" dirty="0"/>
            </a:br>
            <a:endParaRPr lang="en-US" sz="2800" dirty="0"/>
          </a:p>
          <a:p>
            <a:endParaRPr lang="en-US" sz="2800" b="0" i="0" u="none" strike="noStrike" dirty="0">
              <a:solidFill>
                <a:srgbClr val="000000"/>
              </a:solidFill>
              <a:effectLst/>
            </a:endParaRPr>
          </a:p>
          <a:p>
            <a:br>
              <a:rPr lang="en-US" sz="2800" dirty="0"/>
            </a:br>
            <a:br>
              <a:rPr lang="en-US" sz="2800" dirty="0"/>
            </a:b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2</a:t>
            </a:fld>
            <a:endParaRPr lang="en-UA"/>
          </a:p>
        </p:txBody>
      </p:sp>
    </p:spTree>
    <p:extLst>
      <p:ext uri="{BB962C8B-B14F-4D97-AF65-F5344CB8AC3E}">
        <p14:creationId xmlns:p14="http://schemas.microsoft.com/office/powerpoint/2010/main" val="1445521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Calibri" panose="020F0502020204030204" pitchFamily="34" charset="0"/>
              </a:rPr>
              <a:t>CLICE 1 &lt;Question</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CLICE 2&lt; What data type do you expect in the Age column?</a:t>
            </a:r>
            <a:endParaRPr lang="en-US" b="0" i="0" u="none" strike="noStrike" dirty="0">
              <a:solidFill>
                <a:srgbClr val="000000"/>
              </a:solidFill>
              <a:effectLst/>
            </a:endParaRPr>
          </a:p>
          <a:p>
            <a:pPr indent="457200" algn="l" rtl="0">
              <a:spcBef>
                <a:spcPts val="0"/>
              </a:spcBef>
              <a:spcAft>
                <a:spcPts val="0"/>
              </a:spcAft>
            </a:pPr>
            <a:r>
              <a:rPr lang="en-US" sz="1800" b="0" i="0" u="none" strike="noStrike" dirty="0">
                <a:solidFill>
                  <a:srgbClr val="000000"/>
                </a:solidFill>
                <a:effectLst/>
                <a:latin typeface="Calibri" panose="020F0502020204030204" pitchFamily="34" charset="0"/>
              </a:rPr>
              <a:t>object</a:t>
            </a:r>
            <a:endParaRPr lang="en-US" b="0" i="0" u="none" strike="noStrike" dirty="0">
              <a:solidFill>
                <a:srgbClr val="000000"/>
              </a:solidFill>
              <a:effectLst/>
            </a:endParaRPr>
          </a:p>
          <a:p>
            <a:pPr indent="457200" algn="l" rtl="0">
              <a:spcBef>
                <a:spcPts val="0"/>
              </a:spcBef>
              <a:spcAft>
                <a:spcPts val="0"/>
              </a:spcAft>
            </a:pPr>
            <a:r>
              <a:rPr lang="en-US" sz="1800" b="0" i="0" u="none" strike="noStrike" dirty="0">
                <a:solidFill>
                  <a:srgbClr val="000000"/>
                </a:solidFill>
                <a:effectLst/>
                <a:latin typeface="Calibri" panose="020F0502020204030204" pitchFamily="34" charset="0"/>
              </a:rPr>
              <a:t>int64</a:t>
            </a:r>
            <a:endParaRPr lang="en-US" b="0" i="0" u="none" strike="noStrike" dirty="0">
              <a:solidFill>
                <a:srgbClr val="000000"/>
              </a:solidFill>
              <a:effectLst/>
            </a:endParaRPr>
          </a:p>
          <a:p>
            <a:pPr indent="457200" algn="l" rtl="0">
              <a:spcBef>
                <a:spcPts val="0"/>
              </a:spcBef>
              <a:spcAft>
                <a:spcPts val="0"/>
              </a:spcAft>
            </a:pPr>
            <a:r>
              <a:rPr lang="en-US" sz="1800" b="0" i="0" u="none" strike="noStrike" dirty="0">
                <a:solidFill>
                  <a:srgbClr val="000000"/>
                </a:solidFill>
                <a:effectLst/>
                <a:latin typeface="Calibri" panose="020F0502020204030204" pitchFamily="34" charset="0"/>
              </a:rPr>
              <a:t>datetime64&gt;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3</a:t>
            </a:fld>
            <a:endParaRPr lang="en-UA"/>
          </a:p>
        </p:txBody>
      </p:sp>
    </p:spTree>
    <p:extLst>
      <p:ext uri="{BB962C8B-B14F-4D97-AF65-F5344CB8AC3E}">
        <p14:creationId xmlns:p14="http://schemas.microsoft.com/office/powerpoint/2010/main" val="3613446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Calibri" panose="020F0502020204030204" pitchFamily="34" charset="0"/>
              </a:rPr>
              <a:t>CLICE 1 &lt;Data has various types. The main types stored in Pandas' objects are object, float, Int, and datetime. The data type names are somewhat different from those in native Python. &gt;</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CLICE 2 &lt;This table shows the differences and similarities between them. Some are very similar such as the numeric data types int and float. The object pandas type function's identical to the string in Python, save for the name change. While the </a:t>
            </a:r>
            <a:r>
              <a:rPr lang="en-US" sz="1800" b="0" i="0" u="none" strike="noStrike" dirty="0" err="1">
                <a:solidFill>
                  <a:srgbClr val="000000"/>
                </a:solidFill>
                <a:effectLst/>
                <a:latin typeface="Calibri" panose="020F0502020204030204" pitchFamily="34" charset="0"/>
              </a:rPr>
              <a:t>DateTime</a:t>
            </a:r>
            <a:r>
              <a:rPr lang="en-US" sz="1800" b="0" i="0" u="none" strike="noStrike" dirty="0">
                <a:solidFill>
                  <a:srgbClr val="000000"/>
                </a:solidFill>
                <a:effectLst/>
                <a:latin typeface="Calibri" panose="020F0502020204030204" pitchFamily="34" charset="0"/>
              </a:rPr>
              <a:t> Pandas type is beneficial for handling time series data. &gt;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4</a:t>
            </a:fld>
            <a:endParaRPr lang="en-UA"/>
          </a:p>
        </p:txBody>
      </p:sp>
    </p:spTree>
    <p:extLst>
      <p:ext uri="{BB962C8B-B14F-4D97-AF65-F5344CB8AC3E}">
        <p14:creationId xmlns:p14="http://schemas.microsoft.com/office/powerpoint/2010/main" val="871703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1 &lt;After reading data into the Pandas </a:t>
            </a:r>
            <a:r>
              <a:rPr lang="en-US" sz="1800" b="0" i="0" u="none" strike="noStrike" dirty="0" err="1">
                <a:solidFill>
                  <a:srgbClr val="000000"/>
                </a:solidFill>
                <a:effectLst/>
                <a:latin typeface="Calibri" panose="020F0502020204030204" pitchFamily="34" charset="0"/>
              </a:rPr>
              <a:t>dataframe</a:t>
            </a:r>
            <a:r>
              <a:rPr lang="en-US" sz="1800" b="0" i="0" u="none" strike="noStrike" dirty="0">
                <a:solidFill>
                  <a:srgbClr val="000000"/>
                </a:solidFill>
                <a:effectLst/>
                <a:latin typeface="Calibri" panose="020F0502020204030204" pitchFamily="34" charset="0"/>
              </a:rPr>
              <a:t>, we must explore the dataset.</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There are several ways to obtain essential insights into the data to help us better understand our dataset.&gt;</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2 &lt;Data has a variety of types.</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The main types stored in Pandas </a:t>
            </a:r>
            <a:r>
              <a:rPr lang="en-US" sz="1800" b="0" i="0" u="none" strike="noStrike" dirty="0" err="1">
                <a:solidFill>
                  <a:srgbClr val="000000"/>
                </a:solidFill>
                <a:effectLst/>
                <a:latin typeface="Calibri" panose="020F0502020204030204" pitchFamily="34" charset="0"/>
              </a:rPr>
              <a:t>dataframes</a:t>
            </a:r>
            <a:r>
              <a:rPr lang="en-US" sz="1800" b="0" i="0" u="none" strike="noStrike" dirty="0">
                <a:solidFill>
                  <a:srgbClr val="000000"/>
                </a:solidFill>
                <a:effectLst/>
                <a:latin typeface="Calibri" panose="020F0502020204030204" pitchFamily="34" charset="0"/>
              </a:rPr>
              <a:t> are object, float, int, bool and datetime64. To better learn about each attribute, it is always good for us to know the data type of each column. </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As shown above, it is clear to see that the data type of "Age" and "Diabetes" is int64, "Gender" and "Locality" are objects, and "BP", "RBC", and "Hemoglobin" are float64, etc.</a:t>
            </a:r>
            <a:endParaRPr lang="en-US" b="0" i="0" u="none" strike="noStrike" dirty="0">
              <a:solidFill>
                <a:srgbClr val="000000"/>
              </a:solidFill>
              <a:effectLst/>
            </a:endParaRPr>
          </a:p>
          <a:p>
            <a:pPr algn="just" rtl="0">
              <a:spcBef>
                <a:spcPts val="0"/>
              </a:spcBef>
              <a:spcAft>
                <a:spcPts val="500"/>
              </a:spcAft>
            </a:pPr>
            <a:r>
              <a:rPr lang="en-US" sz="1800" b="0" i="0" u="none" strike="noStrike" dirty="0">
                <a:solidFill>
                  <a:srgbClr val="000000"/>
                </a:solidFill>
                <a:effectLst/>
                <a:latin typeface="Calibri" panose="020F0502020204030204" pitchFamily="34" charset="0"/>
              </a:rPr>
              <a:t>These data types can be changed. For example, we have some fields like "Lifestyle", "Sleep", and "Depression", which are objects instead of bool. We will learn how to fix it in a later module.&gt;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5</a:t>
            </a:fld>
            <a:endParaRPr lang="en-UA"/>
          </a:p>
        </p:txBody>
      </p:sp>
    </p:spTree>
    <p:extLst>
      <p:ext uri="{BB962C8B-B14F-4D97-AF65-F5344CB8AC3E}">
        <p14:creationId xmlns:p14="http://schemas.microsoft.com/office/powerpoint/2010/main" val="1336541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1 &lt;Now, we would like to check the statistical summary of each column to learn about the distribution of data in each column.</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Statistics can tell the data scientist if they are mathematical problems that may exist, such</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as outliers and large deviations.&gt;</a:t>
            </a:r>
            <a:endParaRPr lang="en-US" b="0" i="0" u="none" strike="noStrike" dirty="0">
              <a:solidFill>
                <a:srgbClr val="000000"/>
              </a:solidFill>
              <a:effectLst/>
            </a:endParaRPr>
          </a:p>
          <a:p>
            <a:pPr algn="just" rtl="0">
              <a:spcBef>
                <a:spcPts val="0"/>
              </a:spcBef>
              <a:spcAft>
                <a:spcPts val="0"/>
              </a:spcAft>
            </a:pPr>
            <a:br>
              <a:rPr lang="en-US" b="0" i="0" u="none" strike="noStrike" dirty="0">
                <a:solidFill>
                  <a:srgbClr val="000000"/>
                </a:solidFill>
                <a:effectLst/>
              </a:rPr>
            </a:b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2 &lt;If we would like to get a statistical summary of each column, e.g. count, column mean value, standard column deviation, etc., we use the described method:</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This method will provide various summary statistics, excluding </a:t>
            </a:r>
            <a:r>
              <a:rPr lang="en-US" sz="1800" b="0" i="0" u="none" strike="noStrike" dirty="0" err="1">
                <a:solidFill>
                  <a:srgbClr val="000000"/>
                </a:solidFill>
                <a:effectLst/>
                <a:latin typeface="Calibri" panose="020F0502020204030204" pitchFamily="34" charset="0"/>
              </a:rPr>
              <a:t>NaN</a:t>
            </a:r>
            <a:r>
              <a:rPr lang="en-US" sz="1800" b="0" i="0" u="none" strike="noStrike" dirty="0">
                <a:solidFill>
                  <a:srgbClr val="000000"/>
                </a:solidFill>
                <a:effectLst/>
                <a:latin typeface="Calibri" panose="020F0502020204030204" pitchFamily="34" charset="0"/>
              </a:rPr>
              <a:t> (Not a Number) values.&gt;</a:t>
            </a:r>
            <a:endParaRPr lang="en-US" b="0" i="0" u="none" strike="noStrike" dirty="0">
              <a:solidFill>
                <a:srgbClr val="000000"/>
              </a:solidFill>
              <a:effectLst/>
            </a:endParaRPr>
          </a:p>
          <a:p>
            <a:pPr algn="just" rtl="0">
              <a:spcBef>
                <a:spcPts val="0"/>
              </a:spcBef>
              <a:spcAft>
                <a:spcPts val="500"/>
              </a:spcAft>
            </a:pPr>
            <a:r>
              <a:rPr lang="en-US" sz="1800" b="0" i="0" u="none" strike="noStrike" dirty="0">
                <a:solidFill>
                  <a:srgbClr val="000000"/>
                </a:solidFill>
                <a:effectLst/>
                <a:latin typeface="Calibri" panose="020F0502020204030204" pitchFamily="34" charset="0"/>
              </a:rPr>
              <a:t>CLICE 3 &lt;By default, the </a:t>
            </a:r>
            <a:r>
              <a:rPr lang="en-US" sz="1800" b="0" i="0" u="none" strike="noStrike" dirty="0" err="1">
                <a:solidFill>
                  <a:srgbClr val="000000"/>
                </a:solidFill>
                <a:effectLst/>
                <a:latin typeface="Calibri" panose="020F0502020204030204" pitchFamily="34" charset="0"/>
              </a:rPr>
              <a:t>dataframe.describe</a:t>
            </a:r>
            <a:r>
              <a:rPr lang="en-US" sz="1800" b="0" i="0" u="none" strike="noStrike" dirty="0">
                <a:solidFill>
                  <a:srgbClr val="000000"/>
                </a:solidFill>
                <a:effectLst/>
                <a:latin typeface="Calibri" panose="020F0502020204030204" pitchFamily="34" charset="0"/>
              </a:rPr>
              <a:t> function skips rows and columns that do not contain numbers. It can be done by the description method, which also works for object-type columns. To enable collating all columns, we could add an argument. Include is equal to everything in the parentheses of the function description. The result now shows all 36 columns, including object type attributes.&gt;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6</a:t>
            </a:fld>
            <a:endParaRPr lang="en-UA"/>
          </a:p>
        </p:txBody>
      </p:sp>
    </p:spTree>
    <p:extLst>
      <p:ext uri="{BB962C8B-B14F-4D97-AF65-F5344CB8AC3E}">
        <p14:creationId xmlns:p14="http://schemas.microsoft.com/office/powerpoint/2010/main" val="3185525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Calibri" panose="020F0502020204030204" pitchFamily="34" charset="0"/>
              </a:rPr>
              <a:t>CLICE 1 &lt;Question</a:t>
            </a:r>
            <a:endParaRPr lang="en-US" sz="2800"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CLICE 2 &lt;How would you generate descriptive statistics for all the columns for the </a:t>
            </a:r>
            <a:r>
              <a:rPr lang="en-US" sz="1800" b="0" i="0" u="none" strike="noStrike" dirty="0" err="1">
                <a:solidFill>
                  <a:srgbClr val="000000"/>
                </a:solidFill>
                <a:effectLst/>
                <a:latin typeface="Calibri" panose="020F0502020204030204" pitchFamily="34" charset="0"/>
              </a:rPr>
              <a:t>dataframe</a:t>
            </a: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df</a:t>
            </a:r>
            <a:r>
              <a:rPr lang="en-US" sz="1800" b="0" i="0" u="none" strike="noStrike" dirty="0">
                <a:solidFill>
                  <a:srgbClr val="000000"/>
                </a:solidFill>
                <a:effectLst/>
                <a:latin typeface="Calibri" panose="020F0502020204030204" pitchFamily="34" charset="0"/>
              </a:rPr>
              <a:t>? </a:t>
            </a:r>
            <a:endParaRPr lang="en-US" sz="2800" b="0" i="0" u="none" strike="noStrike" dirty="0">
              <a:solidFill>
                <a:srgbClr val="000000"/>
              </a:solidFill>
              <a:effectLst/>
            </a:endParaRPr>
          </a:p>
          <a:p>
            <a:pPr indent="457200" algn="l" rtl="0">
              <a:spcBef>
                <a:spcPts val="0"/>
              </a:spcBef>
              <a:spcAft>
                <a:spcPts val="0"/>
              </a:spcAft>
            </a:pP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df.describe</a:t>
            </a:r>
            <a:r>
              <a:rPr lang="en-US" sz="1800" b="0" i="0" u="none" strike="noStrike" dirty="0">
                <a:solidFill>
                  <a:srgbClr val="000000"/>
                </a:solidFill>
                <a:effectLst/>
                <a:latin typeface="Calibri" panose="020F0502020204030204" pitchFamily="34" charset="0"/>
              </a:rPr>
              <a:t>( )</a:t>
            </a:r>
            <a:endParaRPr lang="en-US" sz="2800" b="0" i="0" u="none" strike="noStrike" dirty="0">
              <a:solidFill>
                <a:srgbClr val="000000"/>
              </a:solidFill>
              <a:effectLst/>
            </a:endParaRPr>
          </a:p>
          <a:p>
            <a:pPr indent="457200" algn="l" rtl="0">
              <a:spcBef>
                <a:spcPts val="0"/>
              </a:spcBef>
              <a:spcAft>
                <a:spcPts val="0"/>
              </a:spcAft>
            </a:pP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df.describe</a:t>
            </a:r>
            <a:r>
              <a:rPr lang="en-US" sz="1800" b="0" i="0" u="none" strike="noStrike" dirty="0">
                <a:solidFill>
                  <a:srgbClr val="000000"/>
                </a:solidFill>
                <a:effectLst/>
                <a:latin typeface="Calibri" panose="020F0502020204030204" pitchFamily="34" charset="0"/>
              </a:rPr>
              <a:t>(include = "all")</a:t>
            </a:r>
            <a:endParaRPr lang="en-US" sz="2800" b="0" i="0" u="none" strike="noStrike" dirty="0">
              <a:solidFill>
                <a:srgbClr val="000000"/>
              </a:solidFill>
              <a:effectLst/>
            </a:endParaRPr>
          </a:p>
          <a:p>
            <a:pPr indent="457200" algn="l" rtl="0">
              <a:spcBef>
                <a:spcPts val="0"/>
              </a:spcBef>
              <a:spcAft>
                <a:spcPts val="0"/>
              </a:spcAft>
            </a:pP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df.info</a:t>
            </a:r>
            <a:endParaRPr lang="en-US" sz="2800" b="0" i="0" u="none" strike="noStrike" dirty="0">
              <a:solidFill>
                <a:srgbClr val="000000"/>
              </a:solidFill>
              <a:effectLst/>
            </a:endParaRPr>
          </a:p>
          <a:p>
            <a:br>
              <a:rPr lang="en-US" sz="2800" dirty="0"/>
            </a:br>
            <a:br>
              <a:rPr lang="en-US" sz="2800" dirty="0"/>
            </a:br>
            <a:endParaRPr lang="en-US" sz="2800" b="0" i="0" u="none" strike="noStrike" dirty="0">
              <a:solidFill>
                <a:srgbClr val="000000"/>
              </a:solidFill>
              <a:effectLst/>
            </a:endParaRPr>
          </a:p>
          <a:p>
            <a:br>
              <a:rPr lang="en-US" sz="2800" dirty="0"/>
            </a:br>
            <a:br>
              <a:rPr lang="en-US" sz="2800" dirty="0"/>
            </a:br>
            <a:endParaRPr lang="en-US" sz="2800" b="0" i="0" u="none" strike="noStrike" dirty="0">
              <a:solidFill>
                <a:srgbClr val="000000"/>
              </a:solidFill>
              <a:effectLst/>
            </a:endParaRPr>
          </a:p>
          <a:p>
            <a:br>
              <a:rPr lang="en-US" sz="2800" dirty="0"/>
            </a:br>
            <a:br>
              <a:rPr lang="en-US" sz="2800" dirty="0"/>
            </a:br>
            <a:endParaRPr lang="en-UA" dirty="0"/>
          </a:p>
        </p:txBody>
      </p:sp>
      <p:sp>
        <p:nvSpPr>
          <p:cNvPr id="4" name="Slide Number Placeholder 3"/>
          <p:cNvSpPr>
            <a:spLocks noGrp="1"/>
          </p:cNvSpPr>
          <p:nvPr>
            <p:ph type="sldNum" sz="quarter" idx="5"/>
          </p:nvPr>
        </p:nvSpPr>
        <p:spPr/>
        <p:txBody>
          <a:bodyPr/>
          <a:lstStyle/>
          <a:p>
            <a:fld id="{69DDAEF9-495A-B24C-87FA-AB511B860D06}" type="slidenum">
              <a:rPr lang="en-UA" smtClean="0"/>
              <a:t>7</a:t>
            </a:fld>
            <a:endParaRPr lang="en-UA"/>
          </a:p>
        </p:txBody>
      </p:sp>
    </p:spTree>
    <p:extLst>
      <p:ext uri="{BB962C8B-B14F-4D97-AF65-F5344CB8AC3E}">
        <p14:creationId xmlns:p14="http://schemas.microsoft.com/office/powerpoint/2010/main" val="4153829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Calibri" panose="020F0502020204030204" pitchFamily="34" charset="0"/>
              </a:rPr>
              <a:t> &lt;This shows the statistical summary of all numeric-typed (int, float) columns.</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For example, the attribute "BP" (blood pressure) has 368 counts, the mean value of this column is 121.21, and the standard deviation is 24.54, the minimum value is 80.5, the 25th percentile is 100.7, the 50th percentile is 120.8, the 75th percentile is 140.7, and the maximum value is 109.11.</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However, what if we also want to check all the columns, including those of type objects?</a:t>
            </a:r>
            <a:endParaRPr lang="en-US" b="0" i="0" u="none" strike="noStrike" dirty="0">
              <a:solidFill>
                <a:srgbClr val="000000"/>
              </a:solidFill>
              <a:effectLst/>
            </a:endParaRPr>
          </a:p>
          <a:p>
            <a:pPr algn="l" rtl="0">
              <a:spcBef>
                <a:spcPts val="0"/>
              </a:spcBef>
              <a:spcAft>
                <a:spcPts val="500"/>
              </a:spcAft>
            </a:pPr>
            <a:r>
              <a:rPr lang="en-US" sz="1800" b="0" i="0" u="none" strike="noStrike" dirty="0">
                <a:solidFill>
                  <a:srgbClr val="000000"/>
                </a:solidFill>
                <a:effectLst/>
                <a:latin typeface="Calibri" panose="020F0502020204030204" pitchFamily="34" charset="0"/>
              </a:rPr>
              <a:t>You can add an argument with = "all" inside the bracket. Let's try it again.&gt;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8</a:t>
            </a:fld>
            <a:endParaRPr lang="en-UA"/>
          </a:p>
        </p:txBody>
      </p:sp>
    </p:spTree>
    <p:extLst>
      <p:ext uri="{BB962C8B-B14F-4D97-AF65-F5344CB8AC3E}">
        <p14:creationId xmlns:p14="http://schemas.microsoft.com/office/powerpoint/2010/main" val="507173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1 &lt;Now, it provides the statistical summary of all the columns, including object-typed attributes.</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We can now see how many unique values there are: the top value and the frequency of the maximum value in the object-typed columns.</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Some values in the table above show as "</a:t>
            </a:r>
            <a:r>
              <a:rPr lang="en-US" sz="1800" b="0" i="0" u="none" strike="noStrike" dirty="0" err="1">
                <a:solidFill>
                  <a:srgbClr val="000000"/>
                </a:solidFill>
                <a:effectLst/>
                <a:latin typeface="Calibri" panose="020F0502020204030204" pitchFamily="34" charset="0"/>
              </a:rPr>
              <a:t>NaN</a:t>
            </a:r>
            <a:r>
              <a:rPr lang="en-US" sz="1800" b="0" i="0" u="none" strike="noStrike" dirty="0">
                <a:solidFill>
                  <a:srgbClr val="000000"/>
                </a:solidFill>
                <a:effectLst/>
                <a:latin typeface="Calibri" panose="020F0502020204030204" pitchFamily="34" charset="0"/>
              </a:rPr>
              <a:t>". This is because those numbers are not available regarding a particular column type.</a:t>
            </a:r>
            <a:endParaRPr lang="en-US" b="0" i="0" u="none" strike="noStrike" dirty="0">
              <a:solidFill>
                <a:srgbClr val="000000"/>
              </a:solidFill>
              <a:effectLst/>
            </a:endParaRPr>
          </a:p>
          <a:p>
            <a:pPr algn="just" rtl="0">
              <a:spcBef>
                <a:spcPts val="0"/>
              </a:spcBef>
              <a:spcAft>
                <a:spcPts val="1100"/>
              </a:spcAft>
            </a:pPr>
            <a:r>
              <a:rPr lang="en-US" sz="1800" b="0" i="0" u="none" strike="noStrike" dirty="0">
                <a:solidFill>
                  <a:srgbClr val="000000"/>
                </a:solidFill>
                <a:effectLst/>
                <a:latin typeface="Calibri" panose="020F0502020204030204" pitchFamily="34" charset="0"/>
              </a:rPr>
              <a:t>Let's see what values are available for object-typed columns&gt;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9</a:t>
            </a:fld>
            <a:endParaRPr lang="en-UA"/>
          </a:p>
        </p:txBody>
      </p:sp>
    </p:spTree>
    <p:extLst>
      <p:ext uri="{BB962C8B-B14F-4D97-AF65-F5344CB8AC3E}">
        <p14:creationId xmlns:p14="http://schemas.microsoft.com/office/powerpoint/2010/main" val="3436854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dirty="0"/>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1423514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362578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887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065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70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B0849-C068-4EEA-267F-A28C1950A0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A"/>
          </a:p>
        </p:txBody>
      </p:sp>
      <p:sp>
        <p:nvSpPr>
          <p:cNvPr id="3" name="Subtitle 2">
            <a:extLst>
              <a:ext uri="{FF2B5EF4-FFF2-40B4-BE49-F238E27FC236}">
                <a16:creationId xmlns:a16="http://schemas.microsoft.com/office/drawing/2014/main" id="{D292700D-C17A-E333-4248-36CEB8274F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A"/>
          </a:p>
        </p:txBody>
      </p:sp>
      <p:sp>
        <p:nvSpPr>
          <p:cNvPr id="4" name="Date Placeholder 3">
            <a:extLst>
              <a:ext uri="{FF2B5EF4-FFF2-40B4-BE49-F238E27FC236}">
                <a16:creationId xmlns:a16="http://schemas.microsoft.com/office/drawing/2014/main" id="{39B15180-296E-9DAD-0883-9E700770ED55}"/>
              </a:ext>
            </a:extLst>
          </p:cNvPr>
          <p:cNvSpPr>
            <a:spLocks noGrp="1"/>
          </p:cNvSpPr>
          <p:nvPr>
            <p:ph type="dt" sz="half" idx="10"/>
          </p:nvPr>
        </p:nvSpPr>
        <p:spPr/>
        <p:txBody>
          <a:bodyPr/>
          <a:lstStyle/>
          <a:p>
            <a:fld id="{A73D8735-4678-6844-90BD-BB9F9DAC3EEF}" type="datetimeFigureOut">
              <a:rPr lang="en-UA" smtClean="0"/>
              <a:t>10.03.2023</a:t>
            </a:fld>
            <a:endParaRPr lang="en-UA"/>
          </a:p>
        </p:txBody>
      </p:sp>
      <p:sp>
        <p:nvSpPr>
          <p:cNvPr id="5" name="Footer Placeholder 4">
            <a:extLst>
              <a:ext uri="{FF2B5EF4-FFF2-40B4-BE49-F238E27FC236}">
                <a16:creationId xmlns:a16="http://schemas.microsoft.com/office/drawing/2014/main" id="{A13809D9-63DF-DE8A-D52D-09CEE744789D}"/>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6663DCDA-52C1-280F-DA56-E7B37C647B1E}"/>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1436452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025AE-5242-C82C-2756-6EF77715E96C}"/>
              </a:ext>
            </a:extLst>
          </p:cNvPr>
          <p:cNvSpPr>
            <a:spLocks noGrp="1"/>
          </p:cNvSpPr>
          <p:nvPr>
            <p:ph type="title"/>
          </p:nvPr>
        </p:nvSpPr>
        <p:spPr/>
        <p:txBody>
          <a:bodyPr/>
          <a:lstStyle/>
          <a:p>
            <a:r>
              <a:rPr lang="en-US"/>
              <a:t>Click to edit Master title style</a:t>
            </a:r>
            <a:endParaRPr lang="en-UA"/>
          </a:p>
        </p:txBody>
      </p:sp>
      <p:sp>
        <p:nvSpPr>
          <p:cNvPr id="3" name="Content Placeholder 2">
            <a:extLst>
              <a:ext uri="{FF2B5EF4-FFF2-40B4-BE49-F238E27FC236}">
                <a16:creationId xmlns:a16="http://schemas.microsoft.com/office/drawing/2014/main" id="{64E513E7-5FAC-5FAC-C426-3160F7CDAC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A2E21C50-4424-FECB-CD70-9EC082F4FF0A}"/>
              </a:ext>
            </a:extLst>
          </p:cNvPr>
          <p:cNvSpPr>
            <a:spLocks noGrp="1"/>
          </p:cNvSpPr>
          <p:nvPr>
            <p:ph type="dt" sz="half" idx="10"/>
          </p:nvPr>
        </p:nvSpPr>
        <p:spPr/>
        <p:txBody>
          <a:bodyPr/>
          <a:lstStyle/>
          <a:p>
            <a:fld id="{A73D8735-4678-6844-90BD-BB9F9DAC3EEF}" type="datetimeFigureOut">
              <a:rPr lang="en-UA" smtClean="0"/>
              <a:t>10.03.2023</a:t>
            </a:fld>
            <a:endParaRPr lang="en-UA"/>
          </a:p>
        </p:txBody>
      </p:sp>
      <p:sp>
        <p:nvSpPr>
          <p:cNvPr id="5" name="Footer Placeholder 4">
            <a:extLst>
              <a:ext uri="{FF2B5EF4-FFF2-40B4-BE49-F238E27FC236}">
                <a16:creationId xmlns:a16="http://schemas.microsoft.com/office/drawing/2014/main" id="{EFBA8E40-C83F-612A-A087-669301E9DCB6}"/>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E4698D2C-1B81-4340-41DB-E20F031F2946}"/>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14108453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4DA4C-64A8-9D18-28B3-C18C588DB2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A"/>
          </a:p>
        </p:txBody>
      </p:sp>
      <p:sp>
        <p:nvSpPr>
          <p:cNvPr id="3" name="Text Placeholder 2">
            <a:extLst>
              <a:ext uri="{FF2B5EF4-FFF2-40B4-BE49-F238E27FC236}">
                <a16:creationId xmlns:a16="http://schemas.microsoft.com/office/drawing/2014/main" id="{83D17B13-4F2A-92EC-0192-E517B449BC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0FE934-392D-1087-CE4A-F509AFE6AC20}"/>
              </a:ext>
            </a:extLst>
          </p:cNvPr>
          <p:cNvSpPr>
            <a:spLocks noGrp="1"/>
          </p:cNvSpPr>
          <p:nvPr>
            <p:ph type="dt" sz="half" idx="10"/>
          </p:nvPr>
        </p:nvSpPr>
        <p:spPr/>
        <p:txBody>
          <a:bodyPr/>
          <a:lstStyle/>
          <a:p>
            <a:fld id="{A73D8735-4678-6844-90BD-BB9F9DAC3EEF}" type="datetimeFigureOut">
              <a:rPr lang="en-UA" smtClean="0"/>
              <a:t>10.03.2023</a:t>
            </a:fld>
            <a:endParaRPr lang="en-UA"/>
          </a:p>
        </p:txBody>
      </p:sp>
      <p:sp>
        <p:nvSpPr>
          <p:cNvPr id="5" name="Footer Placeholder 4">
            <a:extLst>
              <a:ext uri="{FF2B5EF4-FFF2-40B4-BE49-F238E27FC236}">
                <a16:creationId xmlns:a16="http://schemas.microsoft.com/office/drawing/2014/main" id="{CEA44AD3-1F2A-6350-1F4D-1FCC974255C3}"/>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FFB4ABA9-0CDA-7B0D-1EDC-29668ACB74DA}"/>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3062949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A0C1C-41AA-36F3-B549-9D24606DE714}"/>
              </a:ext>
            </a:extLst>
          </p:cNvPr>
          <p:cNvSpPr>
            <a:spLocks noGrp="1"/>
          </p:cNvSpPr>
          <p:nvPr>
            <p:ph type="title"/>
          </p:nvPr>
        </p:nvSpPr>
        <p:spPr/>
        <p:txBody>
          <a:bodyPr/>
          <a:lstStyle/>
          <a:p>
            <a:r>
              <a:rPr lang="en-US"/>
              <a:t>Click to edit Master title style</a:t>
            </a:r>
            <a:endParaRPr lang="en-UA"/>
          </a:p>
        </p:txBody>
      </p:sp>
      <p:sp>
        <p:nvSpPr>
          <p:cNvPr id="3" name="Content Placeholder 2">
            <a:extLst>
              <a:ext uri="{FF2B5EF4-FFF2-40B4-BE49-F238E27FC236}">
                <a16:creationId xmlns:a16="http://schemas.microsoft.com/office/drawing/2014/main" id="{520C2102-7229-AC14-402D-0FE31F7FFB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Content Placeholder 3">
            <a:extLst>
              <a:ext uri="{FF2B5EF4-FFF2-40B4-BE49-F238E27FC236}">
                <a16:creationId xmlns:a16="http://schemas.microsoft.com/office/drawing/2014/main" id="{4C11CFE0-7C3B-6444-1E43-0E164E5708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5" name="Date Placeholder 4">
            <a:extLst>
              <a:ext uri="{FF2B5EF4-FFF2-40B4-BE49-F238E27FC236}">
                <a16:creationId xmlns:a16="http://schemas.microsoft.com/office/drawing/2014/main" id="{449FE527-BF3C-48F3-796F-7FC02E38F3FA}"/>
              </a:ext>
            </a:extLst>
          </p:cNvPr>
          <p:cNvSpPr>
            <a:spLocks noGrp="1"/>
          </p:cNvSpPr>
          <p:nvPr>
            <p:ph type="dt" sz="half" idx="10"/>
          </p:nvPr>
        </p:nvSpPr>
        <p:spPr/>
        <p:txBody>
          <a:bodyPr/>
          <a:lstStyle/>
          <a:p>
            <a:fld id="{A73D8735-4678-6844-90BD-BB9F9DAC3EEF}" type="datetimeFigureOut">
              <a:rPr lang="en-UA" smtClean="0"/>
              <a:t>10.03.2023</a:t>
            </a:fld>
            <a:endParaRPr lang="en-UA"/>
          </a:p>
        </p:txBody>
      </p:sp>
      <p:sp>
        <p:nvSpPr>
          <p:cNvPr id="6" name="Footer Placeholder 5">
            <a:extLst>
              <a:ext uri="{FF2B5EF4-FFF2-40B4-BE49-F238E27FC236}">
                <a16:creationId xmlns:a16="http://schemas.microsoft.com/office/drawing/2014/main" id="{DB29B76A-8B0B-97CC-D867-451ADC50A711}"/>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BC1D988B-19FD-C79E-F459-626A67CDAEE4}"/>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1354250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EAAD8-ADAA-9EC7-A840-8B62DF293D78}"/>
              </a:ext>
            </a:extLst>
          </p:cNvPr>
          <p:cNvSpPr>
            <a:spLocks noGrp="1"/>
          </p:cNvSpPr>
          <p:nvPr>
            <p:ph type="title"/>
          </p:nvPr>
        </p:nvSpPr>
        <p:spPr>
          <a:xfrm>
            <a:off x="839788" y="365125"/>
            <a:ext cx="10515600" cy="1325563"/>
          </a:xfrm>
        </p:spPr>
        <p:txBody>
          <a:bodyPr/>
          <a:lstStyle/>
          <a:p>
            <a:r>
              <a:rPr lang="en-US"/>
              <a:t>Click to edit Master title style</a:t>
            </a:r>
            <a:endParaRPr lang="en-UA"/>
          </a:p>
        </p:txBody>
      </p:sp>
      <p:sp>
        <p:nvSpPr>
          <p:cNvPr id="3" name="Text Placeholder 2">
            <a:extLst>
              <a:ext uri="{FF2B5EF4-FFF2-40B4-BE49-F238E27FC236}">
                <a16:creationId xmlns:a16="http://schemas.microsoft.com/office/drawing/2014/main" id="{C4E35065-4F50-2C6D-2C90-9EA8ECB8B2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D9255F-19C6-36ED-ED7A-9483157307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5" name="Text Placeholder 4">
            <a:extLst>
              <a:ext uri="{FF2B5EF4-FFF2-40B4-BE49-F238E27FC236}">
                <a16:creationId xmlns:a16="http://schemas.microsoft.com/office/drawing/2014/main" id="{09D76511-F950-6FEA-E4F7-3D259FF378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BF29EF-E6EC-91ED-1637-899653E1B3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7" name="Date Placeholder 6">
            <a:extLst>
              <a:ext uri="{FF2B5EF4-FFF2-40B4-BE49-F238E27FC236}">
                <a16:creationId xmlns:a16="http://schemas.microsoft.com/office/drawing/2014/main" id="{401597A6-5AEF-2360-E0EB-8388C706DC9A}"/>
              </a:ext>
            </a:extLst>
          </p:cNvPr>
          <p:cNvSpPr>
            <a:spLocks noGrp="1"/>
          </p:cNvSpPr>
          <p:nvPr>
            <p:ph type="dt" sz="half" idx="10"/>
          </p:nvPr>
        </p:nvSpPr>
        <p:spPr/>
        <p:txBody>
          <a:bodyPr/>
          <a:lstStyle/>
          <a:p>
            <a:fld id="{A73D8735-4678-6844-90BD-BB9F9DAC3EEF}" type="datetimeFigureOut">
              <a:rPr lang="en-UA" smtClean="0"/>
              <a:t>10.03.2023</a:t>
            </a:fld>
            <a:endParaRPr lang="en-UA"/>
          </a:p>
        </p:txBody>
      </p:sp>
      <p:sp>
        <p:nvSpPr>
          <p:cNvPr id="8" name="Footer Placeholder 7">
            <a:extLst>
              <a:ext uri="{FF2B5EF4-FFF2-40B4-BE49-F238E27FC236}">
                <a16:creationId xmlns:a16="http://schemas.microsoft.com/office/drawing/2014/main" id="{9B8BF93C-25D6-FE40-0663-A0350A5A53B6}"/>
              </a:ext>
            </a:extLst>
          </p:cNvPr>
          <p:cNvSpPr>
            <a:spLocks noGrp="1"/>
          </p:cNvSpPr>
          <p:nvPr>
            <p:ph type="ftr" sz="quarter" idx="11"/>
          </p:nvPr>
        </p:nvSpPr>
        <p:spPr/>
        <p:txBody>
          <a:bodyPr/>
          <a:lstStyle/>
          <a:p>
            <a:endParaRPr lang="en-UA"/>
          </a:p>
        </p:txBody>
      </p:sp>
      <p:sp>
        <p:nvSpPr>
          <p:cNvPr id="9" name="Slide Number Placeholder 8">
            <a:extLst>
              <a:ext uri="{FF2B5EF4-FFF2-40B4-BE49-F238E27FC236}">
                <a16:creationId xmlns:a16="http://schemas.microsoft.com/office/drawing/2014/main" id="{CD66F86F-3F3F-FFC8-AA47-E39A71D023DF}"/>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9305791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1E0EE-5E92-4E17-95B0-1C0E0808150B}"/>
              </a:ext>
            </a:extLst>
          </p:cNvPr>
          <p:cNvSpPr>
            <a:spLocks noGrp="1"/>
          </p:cNvSpPr>
          <p:nvPr>
            <p:ph type="title"/>
          </p:nvPr>
        </p:nvSpPr>
        <p:spPr/>
        <p:txBody>
          <a:bodyPr/>
          <a:lstStyle/>
          <a:p>
            <a:r>
              <a:rPr lang="en-US"/>
              <a:t>Click to edit Master title style</a:t>
            </a:r>
            <a:endParaRPr lang="en-UA"/>
          </a:p>
        </p:txBody>
      </p:sp>
      <p:sp>
        <p:nvSpPr>
          <p:cNvPr id="3" name="Date Placeholder 2">
            <a:extLst>
              <a:ext uri="{FF2B5EF4-FFF2-40B4-BE49-F238E27FC236}">
                <a16:creationId xmlns:a16="http://schemas.microsoft.com/office/drawing/2014/main" id="{13CC8EDE-4457-18E3-E598-AC414D59B69E}"/>
              </a:ext>
            </a:extLst>
          </p:cNvPr>
          <p:cNvSpPr>
            <a:spLocks noGrp="1"/>
          </p:cNvSpPr>
          <p:nvPr>
            <p:ph type="dt" sz="half" idx="10"/>
          </p:nvPr>
        </p:nvSpPr>
        <p:spPr/>
        <p:txBody>
          <a:bodyPr/>
          <a:lstStyle/>
          <a:p>
            <a:fld id="{A73D8735-4678-6844-90BD-BB9F9DAC3EEF}" type="datetimeFigureOut">
              <a:rPr lang="en-UA" smtClean="0"/>
              <a:t>10.03.2023</a:t>
            </a:fld>
            <a:endParaRPr lang="en-UA"/>
          </a:p>
        </p:txBody>
      </p:sp>
      <p:sp>
        <p:nvSpPr>
          <p:cNvPr id="4" name="Footer Placeholder 3">
            <a:extLst>
              <a:ext uri="{FF2B5EF4-FFF2-40B4-BE49-F238E27FC236}">
                <a16:creationId xmlns:a16="http://schemas.microsoft.com/office/drawing/2014/main" id="{15C23CF6-0EF5-2853-2FDE-335D2C85DFB4}"/>
              </a:ext>
            </a:extLst>
          </p:cNvPr>
          <p:cNvSpPr>
            <a:spLocks noGrp="1"/>
          </p:cNvSpPr>
          <p:nvPr>
            <p:ph type="ftr" sz="quarter" idx="11"/>
          </p:nvPr>
        </p:nvSpPr>
        <p:spPr/>
        <p:txBody>
          <a:bodyPr/>
          <a:lstStyle/>
          <a:p>
            <a:endParaRPr lang="en-UA"/>
          </a:p>
        </p:txBody>
      </p:sp>
      <p:sp>
        <p:nvSpPr>
          <p:cNvPr id="5" name="Slide Number Placeholder 4">
            <a:extLst>
              <a:ext uri="{FF2B5EF4-FFF2-40B4-BE49-F238E27FC236}">
                <a16:creationId xmlns:a16="http://schemas.microsoft.com/office/drawing/2014/main" id="{15941E2D-DBDA-00C6-CCF0-7A750D5C70E7}"/>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876788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9526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0B4058-D52E-B32C-F20D-5C1F1DACCDDE}"/>
              </a:ext>
            </a:extLst>
          </p:cNvPr>
          <p:cNvSpPr>
            <a:spLocks noGrp="1"/>
          </p:cNvSpPr>
          <p:nvPr>
            <p:ph type="dt" sz="half" idx="10"/>
          </p:nvPr>
        </p:nvSpPr>
        <p:spPr/>
        <p:txBody>
          <a:bodyPr/>
          <a:lstStyle/>
          <a:p>
            <a:fld id="{A73D8735-4678-6844-90BD-BB9F9DAC3EEF}" type="datetimeFigureOut">
              <a:rPr lang="en-UA" smtClean="0"/>
              <a:t>10.03.2023</a:t>
            </a:fld>
            <a:endParaRPr lang="en-UA"/>
          </a:p>
        </p:txBody>
      </p:sp>
      <p:sp>
        <p:nvSpPr>
          <p:cNvPr id="3" name="Footer Placeholder 2">
            <a:extLst>
              <a:ext uri="{FF2B5EF4-FFF2-40B4-BE49-F238E27FC236}">
                <a16:creationId xmlns:a16="http://schemas.microsoft.com/office/drawing/2014/main" id="{D0887D71-C839-DA22-B65C-8DE673ADC2D2}"/>
              </a:ext>
            </a:extLst>
          </p:cNvPr>
          <p:cNvSpPr>
            <a:spLocks noGrp="1"/>
          </p:cNvSpPr>
          <p:nvPr>
            <p:ph type="ftr" sz="quarter" idx="11"/>
          </p:nvPr>
        </p:nvSpPr>
        <p:spPr/>
        <p:txBody>
          <a:bodyPr/>
          <a:lstStyle/>
          <a:p>
            <a:endParaRPr lang="en-UA"/>
          </a:p>
        </p:txBody>
      </p:sp>
      <p:sp>
        <p:nvSpPr>
          <p:cNvPr id="4" name="Slide Number Placeholder 3">
            <a:extLst>
              <a:ext uri="{FF2B5EF4-FFF2-40B4-BE49-F238E27FC236}">
                <a16:creationId xmlns:a16="http://schemas.microsoft.com/office/drawing/2014/main" id="{33D1FCA5-D4D6-2165-FD2F-4667A3FFE816}"/>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8328681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CCA7A-35FE-5009-3568-D28D7270E2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A"/>
          </a:p>
        </p:txBody>
      </p:sp>
      <p:sp>
        <p:nvSpPr>
          <p:cNvPr id="3" name="Content Placeholder 2">
            <a:extLst>
              <a:ext uri="{FF2B5EF4-FFF2-40B4-BE49-F238E27FC236}">
                <a16:creationId xmlns:a16="http://schemas.microsoft.com/office/drawing/2014/main" id="{0080DADD-0A5E-A779-5804-92183061FE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Text Placeholder 3">
            <a:extLst>
              <a:ext uri="{FF2B5EF4-FFF2-40B4-BE49-F238E27FC236}">
                <a16:creationId xmlns:a16="http://schemas.microsoft.com/office/drawing/2014/main" id="{45FBD924-E8A5-DC41-62FA-5BF31484B1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217EF0-CE65-AF31-9D31-ABB8B1EF4D76}"/>
              </a:ext>
            </a:extLst>
          </p:cNvPr>
          <p:cNvSpPr>
            <a:spLocks noGrp="1"/>
          </p:cNvSpPr>
          <p:nvPr>
            <p:ph type="dt" sz="half" idx="10"/>
          </p:nvPr>
        </p:nvSpPr>
        <p:spPr/>
        <p:txBody>
          <a:bodyPr/>
          <a:lstStyle/>
          <a:p>
            <a:fld id="{A73D8735-4678-6844-90BD-BB9F9DAC3EEF}" type="datetimeFigureOut">
              <a:rPr lang="en-UA" smtClean="0"/>
              <a:t>10.03.2023</a:t>
            </a:fld>
            <a:endParaRPr lang="en-UA"/>
          </a:p>
        </p:txBody>
      </p:sp>
      <p:sp>
        <p:nvSpPr>
          <p:cNvPr id="6" name="Footer Placeholder 5">
            <a:extLst>
              <a:ext uri="{FF2B5EF4-FFF2-40B4-BE49-F238E27FC236}">
                <a16:creationId xmlns:a16="http://schemas.microsoft.com/office/drawing/2014/main" id="{AB9C1251-2E44-11E9-624D-8C79DAB86C99}"/>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D7927D96-C187-7903-E2C3-79569E77C433}"/>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23339477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6E59-DAE7-2AAC-EDB0-9AC9387B02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A"/>
          </a:p>
        </p:txBody>
      </p:sp>
      <p:sp>
        <p:nvSpPr>
          <p:cNvPr id="3" name="Picture Placeholder 2">
            <a:extLst>
              <a:ext uri="{FF2B5EF4-FFF2-40B4-BE49-F238E27FC236}">
                <a16:creationId xmlns:a16="http://schemas.microsoft.com/office/drawing/2014/main" id="{64A0C134-1153-3929-3B3B-CC76464BB2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A"/>
          </a:p>
        </p:txBody>
      </p:sp>
      <p:sp>
        <p:nvSpPr>
          <p:cNvPr id="4" name="Text Placeholder 3">
            <a:extLst>
              <a:ext uri="{FF2B5EF4-FFF2-40B4-BE49-F238E27FC236}">
                <a16:creationId xmlns:a16="http://schemas.microsoft.com/office/drawing/2014/main" id="{1FC4ED20-1497-3C8B-569A-DD9A678983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E2960D-105E-237B-7771-652395C4FAE7}"/>
              </a:ext>
            </a:extLst>
          </p:cNvPr>
          <p:cNvSpPr>
            <a:spLocks noGrp="1"/>
          </p:cNvSpPr>
          <p:nvPr>
            <p:ph type="dt" sz="half" idx="10"/>
          </p:nvPr>
        </p:nvSpPr>
        <p:spPr/>
        <p:txBody>
          <a:bodyPr/>
          <a:lstStyle/>
          <a:p>
            <a:fld id="{A73D8735-4678-6844-90BD-BB9F9DAC3EEF}" type="datetimeFigureOut">
              <a:rPr lang="en-UA" smtClean="0"/>
              <a:t>10.03.2023</a:t>
            </a:fld>
            <a:endParaRPr lang="en-UA"/>
          </a:p>
        </p:txBody>
      </p:sp>
      <p:sp>
        <p:nvSpPr>
          <p:cNvPr id="6" name="Footer Placeholder 5">
            <a:extLst>
              <a:ext uri="{FF2B5EF4-FFF2-40B4-BE49-F238E27FC236}">
                <a16:creationId xmlns:a16="http://schemas.microsoft.com/office/drawing/2014/main" id="{8EB52A16-63E2-8F3D-AE03-FE4AE761941F}"/>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E546880F-112C-3E82-1256-1B76F7E8092C}"/>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5410237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E3BD-F48B-8990-A59E-1A2A01915D63}"/>
              </a:ext>
            </a:extLst>
          </p:cNvPr>
          <p:cNvSpPr>
            <a:spLocks noGrp="1"/>
          </p:cNvSpPr>
          <p:nvPr>
            <p:ph type="title"/>
          </p:nvPr>
        </p:nvSpPr>
        <p:spPr/>
        <p:txBody>
          <a:bodyPr/>
          <a:lstStyle/>
          <a:p>
            <a:r>
              <a:rPr lang="en-US"/>
              <a:t>Click to edit Master title style</a:t>
            </a:r>
            <a:endParaRPr lang="en-UA"/>
          </a:p>
        </p:txBody>
      </p:sp>
      <p:sp>
        <p:nvSpPr>
          <p:cNvPr id="3" name="Vertical Text Placeholder 2">
            <a:extLst>
              <a:ext uri="{FF2B5EF4-FFF2-40B4-BE49-F238E27FC236}">
                <a16:creationId xmlns:a16="http://schemas.microsoft.com/office/drawing/2014/main" id="{8E34A07C-449B-F045-7DE7-311F3930AA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D142EC56-F55F-F2E4-3A93-7ADC6ECCFB13}"/>
              </a:ext>
            </a:extLst>
          </p:cNvPr>
          <p:cNvSpPr>
            <a:spLocks noGrp="1"/>
          </p:cNvSpPr>
          <p:nvPr>
            <p:ph type="dt" sz="half" idx="10"/>
          </p:nvPr>
        </p:nvSpPr>
        <p:spPr/>
        <p:txBody>
          <a:bodyPr/>
          <a:lstStyle/>
          <a:p>
            <a:fld id="{A73D8735-4678-6844-90BD-BB9F9DAC3EEF}" type="datetimeFigureOut">
              <a:rPr lang="en-UA" smtClean="0"/>
              <a:t>10.03.2023</a:t>
            </a:fld>
            <a:endParaRPr lang="en-UA"/>
          </a:p>
        </p:txBody>
      </p:sp>
      <p:sp>
        <p:nvSpPr>
          <p:cNvPr id="5" name="Footer Placeholder 4">
            <a:extLst>
              <a:ext uri="{FF2B5EF4-FFF2-40B4-BE49-F238E27FC236}">
                <a16:creationId xmlns:a16="http://schemas.microsoft.com/office/drawing/2014/main" id="{0F4CECE7-DC4C-521D-C77C-2D3D1D642114}"/>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BC1DC41F-E36A-BA7F-B8B4-D14A1056403A}"/>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9060754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B4C14E-B95D-36B2-5967-3CC3B506AAA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A"/>
          </a:p>
        </p:txBody>
      </p:sp>
      <p:sp>
        <p:nvSpPr>
          <p:cNvPr id="3" name="Vertical Text Placeholder 2">
            <a:extLst>
              <a:ext uri="{FF2B5EF4-FFF2-40B4-BE49-F238E27FC236}">
                <a16:creationId xmlns:a16="http://schemas.microsoft.com/office/drawing/2014/main" id="{21CC764D-488A-EB13-3FB4-69E4FACE1D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08EA044F-72A2-3742-9232-17E74F3BE00A}"/>
              </a:ext>
            </a:extLst>
          </p:cNvPr>
          <p:cNvSpPr>
            <a:spLocks noGrp="1"/>
          </p:cNvSpPr>
          <p:nvPr>
            <p:ph type="dt" sz="half" idx="10"/>
          </p:nvPr>
        </p:nvSpPr>
        <p:spPr/>
        <p:txBody>
          <a:bodyPr/>
          <a:lstStyle/>
          <a:p>
            <a:fld id="{A73D8735-4678-6844-90BD-BB9F9DAC3EEF}" type="datetimeFigureOut">
              <a:rPr lang="en-UA" smtClean="0"/>
              <a:t>10.03.2023</a:t>
            </a:fld>
            <a:endParaRPr lang="en-UA"/>
          </a:p>
        </p:txBody>
      </p:sp>
      <p:sp>
        <p:nvSpPr>
          <p:cNvPr id="5" name="Footer Placeholder 4">
            <a:extLst>
              <a:ext uri="{FF2B5EF4-FFF2-40B4-BE49-F238E27FC236}">
                <a16:creationId xmlns:a16="http://schemas.microsoft.com/office/drawing/2014/main" id="{76211A3A-DBB9-A65A-9EA6-ACC2B40FCBA8}"/>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D5042CD2-13E3-48E6-7A7C-A7320F664589}"/>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26543926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BDB2C-1C86-FCFB-C199-67B6750D519B}"/>
              </a:ext>
            </a:extLst>
          </p:cNvPr>
          <p:cNvSpPr>
            <a:spLocks noGrp="1"/>
          </p:cNvSpPr>
          <p:nvPr>
            <p:ph type="title"/>
          </p:nvPr>
        </p:nvSpPr>
        <p:spPr/>
        <p:txBody>
          <a:bodyPr/>
          <a:lstStyle/>
          <a:p>
            <a:r>
              <a:rPr lang="en-US"/>
              <a:t>Click to edit Master title style</a:t>
            </a:r>
            <a:endParaRPr lang="en-UA"/>
          </a:p>
        </p:txBody>
      </p:sp>
      <p:sp>
        <p:nvSpPr>
          <p:cNvPr id="3" name="Date Placeholder 2">
            <a:extLst>
              <a:ext uri="{FF2B5EF4-FFF2-40B4-BE49-F238E27FC236}">
                <a16:creationId xmlns:a16="http://schemas.microsoft.com/office/drawing/2014/main" id="{85D2A843-67A3-D2FC-E50F-B9D247F56C71}"/>
              </a:ext>
            </a:extLst>
          </p:cNvPr>
          <p:cNvSpPr>
            <a:spLocks noGrp="1"/>
          </p:cNvSpPr>
          <p:nvPr>
            <p:ph type="dt" sz="half" idx="10"/>
          </p:nvPr>
        </p:nvSpPr>
        <p:spPr/>
        <p:txBody>
          <a:bodyPr/>
          <a:lstStyle/>
          <a:p>
            <a:fld id="{A73D8735-4678-6844-90BD-BB9F9DAC3EEF}" type="datetimeFigureOut">
              <a:rPr lang="en-UA" smtClean="0"/>
              <a:t>10.03.2023</a:t>
            </a:fld>
            <a:endParaRPr lang="en-UA"/>
          </a:p>
        </p:txBody>
      </p:sp>
      <p:sp>
        <p:nvSpPr>
          <p:cNvPr id="4" name="Footer Placeholder 3">
            <a:extLst>
              <a:ext uri="{FF2B5EF4-FFF2-40B4-BE49-F238E27FC236}">
                <a16:creationId xmlns:a16="http://schemas.microsoft.com/office/drawing/2014/main" id="{6F9F5A36-9911-795B-01AC-5924205CE7B5}"/>
              </a:ext>
            </a:extLst>
          </p:cNvPr>
          <p:cNvSpPr>
            <a:spLocks noGrp="1"/>
          </p:cNvSpPr>
          <p:nvPr>
            <p:ph type="ftr" sz="quarter" idx="11"/>
          </p:nvPr>
        </p:nvSpPr>
        <p:spPr/>
        <p:txBody>
          <a:bodyPr/>
          <a:lstStyle/>
          <a:p>
            <a:endParaRPr lang="en-UA"/>
          </a:p>
        </p:txBody>
      </p:sp>
      <p:sp>
        <p:nvSpPr>
          <p:cNvPr id="5" name="Slide Number Placeholder 4">
            <a:extLst>
              <a:ext uri="{FF2B5EF4-FFF2-40B4-BE49-F238E27FC236}">
                <a16:creationId xmlns:a16="http://schemas.microsoft.com/office/drawing/2014/main" id="{8182153F-7526-60FA-9D46-015DD024AE11}"/>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9835710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1BF39-5FB6-A74A-0C1F-9CA83BECBD47}"/>
              </a:ext>
            </a:extLst>
          </p:cNvPr>
          <p:cNvSpPr>
            <a:spLocks noGrp="1"/>
          </p:cNvSpPr>
          <p:nvPr>
            <p:ph type="title"/>
          </p:nvPr>
        </p:nvSpPr>
        <p:spPr/>
        <p:txBody>
          <a:bodyPr/>
          <a:lstStyle/>
          <a:p>
            <a:r>
              <a:rPr lang="en-US"/>
              <a:t>Click to edit Master title style</a:t>
            </a:r>
            <a:endParaRPr lang="en-UA"/>
          </a:p>
        </p:txBody>
      </p:sp>
      <p:sp>
        <p:nvSpPr>
          <p:cNvPr id="3" name="Date Placeholder 2">
            <a:extLst>
              <a:ext uri="{FF2B5EF4-FFF2-40B4-BE49-F238E27FC236}">
                <a16:creationId xmlns:a16="http://schemas.microsoft.com/office/drawing/2014/main" id="{D35CCA01-97EA-5A05-BAAD-F2B9B8A06482}"/>
              </a:ext>
            </a:extLst>
          </p:cNvPr>
          <p:cNvSpPr>
            <a:spLocks noGrp="1"/>
          </p:cNvSpPr>
          <p:nvPr>
            <p:ph type="dt" sz="half" idx="10"/>
          </p:nvPr>
        </p:nvSpPr>
        <p:spPr/>
        <p:txBody>
          <a:bodyPr/>
          <a:lstStyle/>
          <a:p>
            <a:fld id="{A73D8735-4678-6844-90BD-BB9F9DAC3EEF}" type="datetimeFigureOut">
              <a:rPr lang="en-UA" smtClean="0"/>
              <a:t>10.03.2023</a:t>
            </a:fld>
            <a:endParaRPr lang="en-UA"/>
          </a:p>
        </p:txBody>
      </p:sp>
      <p:sp>
        <p:nvSpPr>
          <p:cNvPr id="4" name="Footer Placeholder 3">
            <a:extLst>
              <a:ext uri="{FF2B5EF4-FFF2-40B4-BE49-F238E27FC236}">
                <a16:creationId xmlns:a16="http://schemas.microsoft.com/office/drawing/2014/main" id="{963075F3-0D09-AAB5-FBD7-F0D476937525}"/>
              </a:ext>
            </a:extLst>
          </p:cNvPr>
          <p:cNvSpPr>
            <a:spLocks noGrp="1"/>
          </p:cNvSpPr>
          <p:nvPr>
            <p:ph type="ftr" sz="quarter" idx="11"/>
          </p:nvPr>
        </p:nvSpPr>
        <p:spPr/>
        <p:txBody>
          <a:bodyPr/>
          <a:lstStyle/>
          <a:p>
            <a:endParaRPr lang="en-UA"/>
          </a:p>
        </p:txBody>
      </p:sp>
      <p:sp>
        <p:nvSpPr>
          <p:cNvPr id="5" name="Slide Number Placeholder 4">
            <a:extLst>
              <a:ext uri="{FF2B5EF4-FFF2-40B4-BE49-F238E27FC236}">
                <a16:creationId xmlns:a16="http://schemas.microsoft.com/office/drawing/2014/main" id="{BC14F0DB-AD9D-8E08-C60D-15946AFE830B}"/>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15655708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19E92-F809-3A01-E72B-A6473FE92F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A"/>
          </a:p>
        </p:txBody>
      </p:sp>
      <p:sp>
        <p:nvSpPr>
          <p:cNvPr id="3" name="Subtitle 2">
            <a:extLst>
              <a:ext uri="{FF2B5EF4-FFF2-40B4-BE49-F238E27FC236}">
                <a16:creationId xmlns:a16="http://schemas.microsoft.com/office/drawing/2014/main" id="{47F63F44-5C0D-63B6-D607-76D5D805F5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A"/>
          </a:p>
        </p:txBody>
      </p:sp>
      <p:sp>
        <p:nvSpPr>
          <p:cNvPr id="4" name="Date Placeholder 3">
            <a:extLst>
              <a:ext uri="{FF2B5EF4-FFF2-40B4-BE49-F238E27FC236}">
                <a16:creationId xmlns:a16="http://schemas.microsoft.com/office/drawing/2014/main" id="{601AD0C4-5BD6-19FB-8D5D-1A403D659B7A}"/>
              </a:ext>
            </a:extLst>
          </p:cNvPr>
          <p:cNvSpPr>
            <a:spLocks noGrp="1"/>
          </p:cNvSpPr>
          <p:nvPr>
            <p:ph type="dt" sz="half" idx="10"/>
          </p:nvPr>
        </p:nvSpPr>
        <p:spPr/>
        <p:txBody>
          <a:bodyPr/>
          <a:lstStyle/>
          <a:p>
            <a:fld id="{6B845AED-AA4A-534C-B963-3E8C215F6D56}" type="datetimeFigureOut">
              <a:rPr lang="en-UA" smtClean="0"/>
              <a:t>10.03.2023</a:t>
            </a:fld>
            <a:endParaRPr lang="en-UA"/>
          </a:p>
        </p:txBody>
      </p:sp>
      <p:sp>
        <p:nvSpPr>
          <p:cNvPr id="5" name="Footer Placeholder 4">
            <a:extLst>
              <a:ext uri="{FF2B5EF4-FFF2-40B4-BE49-F238E27FC236}">
                <a16:creationId xmlns:a16="http://schemas.microsoft.com/office/drawing/2014/main" id="{A8EFB918-499B-7555-3800-1CB1A2EEBE58}"/>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50A43EE8-A9B9-C732-4ED0-86C0C748D957}"/>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41678700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32438-A00D-2AD4-9A1E-7C7152FCB3EF}"/>
              </a:ext>
            </a:extLst>
          </p:cNvPr>
          <p:cNvSpPr>
            <a:spLocks noGrp="1"/>
          </p:cNvSpPr>
          <p:nvPr>
            <p:ph type="title"/>
          </p:nvPr>
        </p:nvSpPr>
        <p:spPr/>
        <p:txBody>
          <a:bodyPr/>
          <a:lstStyle/>
          <a:p>
            <a:r>
              <a:rPr lang="en-US"/>
              <a:t>Click to edit Master title style</a:t>
            </a:r>
            <a:endParaRPr lang="en-UA"/>
          </a:p>
        </p:txBody>
      </p:sp>
      <p:sp>
        <p:nvSpPr>
          <p:cNvPr id="3" name="Content Placeholder 2">
            <a:extLst>
              <a:ext uri="{FF2B5EF4-FFF2-40B4-BE49-F238E27FC236}">
                <a16:creationId xmlns:a16="http://schemas.microsoft.com/office/drawing/2014/main" id="{00237E26-489F-7AAF-D243-D4253D557D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2FC3A9C7-B973-2C97-4B6B-1FD98A0ACB5A}"/>
              </a:ext>
            </a:extLst>
          </p:cNvPr>
          <p:cNvSpPr>
            <a:spLocks noGrp="1"/>
          </p:cNvSpPr>
          <p:nvPr>
            <p:ph type="dt" sz="half" idx="10"/>
          </p:nvPr>
        </p:nvSpPr>
        <p:spPr/>
        <p:txBody>
          <a:bodyPr/>
          <a:lstStyle/>
          <a:p>
            <a:fld id="{6B845AED-AA4A-534C-B963-3E8C215F6D56}" type="datetimeFigureOut">
              <a:rPr lang="en-UA" smtClean="0"/>
              <a:t>10.03.2023</a:t>
            </a:fld>
            <a:endParaRPr lang="en-UA"/>
          </a:p>
        </p:txBody>
      </p:sp>
      <p:sp>
        <p:nvSpPr>
          <p:cNvPr id="5" name="Footer Placeholder 4">
            <a:extLst>
              <a:ext uri="{FF2B5EF4-FFF2-40B4-BE49-F238E27FC236}">
                <a16:creationId xmlns:a16="http://schemas.microsoft.com/office/drawing/2014/main" id="{54FF517C-C272-8A91-AC7C-D7AC4F840FDD}"/>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346A6F8F-71CF-696A-9388-C1BEEF694CBF}"/>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16809754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015B9-9326-2AD2-0D7A-53CF5FFA87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A"/>
          </a:p>
        </p:txBody>
      </p:sp>
      <p:sp>
        <p:nvSpPr>
          <p:cNvPr id="3" name="Text Placeholder 2">
            <a:extLst>
              <a:ext uri="{FF2B5EF4-FFF2-40B4-BE49-F238E27FC236}">
                <a16:creationId xmlns:a16="http://schemas.microsoft.com/office/drawing/2014/main" id="{520CB508-6DDA-7EEE-9594-4C7B999E40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117AB1-82A3-F732-0655-CEA74B746042}"/>
              </a:ext>
            </a:extLst>
          </p:cNvPr>
          <p:cNvSpPr>
            <a:spLocks noGrp="1"/>
          </p:cNvSpPr>
          <p:nvPr>
            <p:ph type="dt" sz="half" idx="10"/>
          </p:nvPr>
        </p:nvSpPr>
        <p:spPr/>
        <p:txBody>
          <a:bodyPr/>
          <a:lstStyle/>
          <a:p>
            <a:fld id="{6B845AED-AA4A-534C-B963-3E8C215F6D56}" type="datetimeFigureOut">
              <a:rPr lang="en-UA" smtClean="0"/>
              <a:t>10.03.2023</a:t>
            </a:fld>
            <a:endParaRPr lang="en-UA"/>
          </a:p>
        </p:txBody>
      </p:sp>
      <p:sp>
        <p:nvSpPr>
          <p:cNvPr id="5" name="Footer Placeholder 4">
            <a:extLst>
              <a:ext uri="{FF2B5EF4-FFF2-40B4-BE49-F238E27FC236}">
                <a16:creationId xmlns:a16="http://schemas.microsoft.com/office/drawing/2014/main" id="{73249C67-306E-F4B7-E268-76D4F968C23D}"/>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E829CAAB-D511-F5A9-1A41-7938022C87EF}"/>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819313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575004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32528-D862-C9F7-703A-238CFF944010}"/>
              </a:ext>
            </a:extLst>
          </p:cNvPr>
          <p:cNvSpPr>
            <a:spLocks noGrp="1"/>
          </p:cNvSpPr>
          <p:nvPr>
            <p:ph type="title"/>
          </p:nvPr>
        </p:nvSpPr>
        <p:spPr/>
        <p:txBody>
          <a:bodyPr/>
          <a:lstStyle/>
          <a:p>
            <a:r>
              <a:rPr lang="en-US"/>
              <a:t>Click to edit Master title style</a:t>
            </a:r>
            <a:endParaRPr lang="en-UA"/>
          </a:p>
        </p:txBody>
      </p:sp>
      <p:sp>
        <p:nvSpPr>
          <p:cNvPr id="3" name="Content Placeholder 2">
            <a:extLst>
              <a:ext uri="{FF2B5EF4-FFF2-40B4-BE49-F238E27FC236}">
                <a16:creationId xmlns:a16="http://schemas.microsoft.com/office/drawing/2014/main" id="{20C4E93C-222A-6BBD-F35B-89E57618BB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Content Placeholder 3">
            <a:extLst>
              <a:ext uri="{FF2B5EF4-FFF2-40B4-BE49-F238E27FC236}">
                <a16:creationId xmlns:a16="http://schemas.microsoft.com/office/drawing/2014/main" id="{6299B5FF-B180-3143-7BE8-A925A5CA55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5" name="Date Placeholder 4">
            <a:extLst>
              <a:ext uri="{FF2B5EF4-FFF2-40B4-BE49-F238E27FC236}">
                <a16:creationId xmlns:a16="http://schemas.microsoft.com/office/drawing/2014/main" id="{8F84BB90-7FC0-3DD6-1035-57E1EBB19104}"/>
              </a:ext>
            </a:extLst>
          </p:cNvPr>
          <p:cNvSpPr>
            <a:spLocks noGrp="1"/>
          </p:cNvSpPr>
          <p:nvPr>
            <p:ph type="dt" sz="half" idx="10"/>
          </p:nvPr>
        </p:nvSpPr>
        <p:spPr/>
        <p:txBody>
          <a:bodyPr/>
          <a:lstStyle/>
          <a:p>
            <a:fld id="{6B845AED-AA4A-534C-B963-3E8C215F6D56}" type="datetimeFigureOut">
              <a:rPr lang="en-UA" smtClean="0"/>
              <a:t>10.03.2023</a:t>
            </a:fld>
            <a:endParaRPr lang="en-UA"/>
          </a:p>
        </p:txBody>
      </p:sp>
      <p:sp>
        <p:nvSpPr>
          <p:cNvPr id="6" name="Footer Placeholder 5">
            <a:extLst>
              <a:ext uri="{FF2B5EF4-FFF2-40B4-BE49-F238E27FC236}">
                <a16:creationId xmlns:a16="http://schemas.microsoft.com/office/drawing/2014/main" id="{11ECB803-AC22-7CD5-AC05-61EC17B3591C}"/>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231775B3-A320-8C46-3154-9E28D1B7B75F}"/>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39749492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61752-A63E-9C77-01BB-9BA4C5E506D1}"/>
              </a:ext>
            </a:extLst>
          </p:cNvPr>
          <p:cNvSpPr>
            <a:spLocks noGrp="1"/>
          </p:cNvSpPr>
          <p:nvPr>
            <p:ph type="title"/>
          </p:nvPr>
        </p:nvSpPr>
        <p:spPr>
          <a:xfrm>
            <a:off x="839788" y="365125"/>
            <a:ext cx="10515600" cy="1325563"/>
          </a:xfrm>
        </p:spPr>
        <p:txBody>
          <a:bodyPr/>
          <a:lstStyle/>
          <a:p>
            <a:r>
              <a:rPr lang="en-US"/>
              <a:t>Click to edit Master title style</a:t>
            </a:r>
            <a:endParaRPr lang="en-UA"/>
          </a:p>
        </p:txBody>
      </p:sp>
      <p:sp>
        <p:nvSpPr>
          <p:cNvPr id="3" name="Text Placeholder 2">
            <a:extLst>
              <a:ext uri="{FF2B5EF4-FFF2-40B4-BE49-F238E27FC236}">
                <a16:creationId xmlns:a16="http://schemas.microsoft.com/office/drawing/2014/main" id="{51995395-8DA4-ABF5-4922-762078D985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91AF11-3E61-A41C-5149-4D27A4D73C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5" name="Text Placeholder 4">
            <a:extLst>
              <a:ext uri="{FF2B5EF4-FFF2-40B4-BE49-F238E27FC236}">
                <a16:creationId xmlns:a16="http://schemas.microsoft.com/office/drawing/2014/main" id="{6B09ABD5-ADED-89DB-29FC-33EE4BF87B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C88E00-DBE2-FEB1-E35B-62C5194720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7" name="Date Placeholder 6">
            <a:extLst>
              <a:ext uri="{FF2B5EF4-FFF2-40B4-BE49-F238E27FC236}">
                <a16:creationId xmlns:a16="http://schemas.microsoft.com/office/drawing/2014/main" id="{41278047-CF28-6F47-0F4D-36A38BA79623}"/>
              </a:ext>
            </a:extLst>
          </p:cNvPr>
          <p:cNvSpPr>
            <a:spLocks noGrp="1"/>
          </p:cNvSpPr>
          <p:nvPr>
            <p:ph type="dt" sz="half" idx="10"/>
          </p:nvPr>
        </p:nvSpPr>
        <p:spPr/>
        <p:txBody>
          <a:bodyPr/>
          <a:lstStyle/>
          <a:p>
            <a:fld id="{6B845AED-AA4A-534C-B963-3E8C215F6D56}" type="datetimeFigureOut">
              <a:rPr lang="en-UA" smtClean="0"/>
              <a:t>10.03.2023</a:t>
            </a:fld>
            <a:endParaRPr lang="en-UA"/>
          </a:p>
        </p:txBody>
      </p:sp>
      <p:sp>
        <p:nvSpPr>
          <p:cNvPr id="8" name="Footer Placeholder 7">
            <a:extLst>
              <a:ext uri="{FF2B5EF4-FFF2-40B4-BE49-F238E27FC236}">
                <a16:creationId xmlns:a16="http://schemas.microsoft.com/office/drawing/2014/main" id="{00CEA5EB-C6D4-0E81-ACEF-56482A49D8A8}"/>
              </a:ext>
            </a:extLst>
          </p:cNvPr>
          <p:cNvSpPr>
            <a:spLocks noGrp="1"/>
          </p:cNvSpPr>
          <p:nvPr>
            <p:ph type="ftr" sz="quarter" idx="11"/>
          </p:nvPr>
        </p:nvSpPr>
        <p:spPr/>
        <p:txBody>
          <a:bodyPr/>
          <a:lstStyle/>
          <a:p>
            <a:endParaRPr lang="en-UA"/>
          </a:p>
        </p:txBody>
      </p:sp>
      <p:sp>
        <p:nvSpPr>
          <p:cNvPr id="9" name="Slide Number Placeholder 8">
            <a:extLst>
              <a:ext uri="{FF2B5EF4-FFF2-40B4-BE49-F238E27FC236}">
                <a16:creationId xmlns:a16="http://schemas.microsoft.com/office/drawing/2014/main" id="{7B34E107-D1B2-FBF3-E11F-D9CC0607882B}"/>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37583590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73245-3410-25C3-647A-6CE026D2109E}"/>
              </a:ext>
            </a:extLst>
          </p:cNvPr>
          <p:cNvSpPr>
            <a:spLocks noGrp="1"/>
          </p:cNvSpPr>
          <p:nvPr>
            <p:ph type="title"/>
          </p:nvPr>
        </p:nvSpPr>
        <p:spPr/>
        <p:txBody>
          <a:bodyPr/>
          <a:lstStyle/>
          <a:p>
            <a:r>
              <a:rPr lang="en-US"/>
              <a:t>Click to edit Master title style</a:t>
            </a:r>
            <a:endParaRPr lang="en-UA"/>
          </a:p>
        </p:txBody>
      </p:sp>
      <p:sp>
        <p:nvSpPr>
          <p:cNvPr id="3" name="Date Placeholder 2">
            <a:extLst>
              <a:ext uri="{FF2B5EF4-FFF2-40B4-BE49-F238E27FC236}">
                <a16:creationId xmlns:a16="http://schemas.microsoft.com/office/drawing/2014/main" id="{A5AF70BC-D2EA-4318-8A6F-2FB4D4959F4C}"/>
              </a:ext>
            </a:extLst>
          </p:cNvPr>
          <p:cNvSpPr>
            <a:spLocks noGrp="1"/>
          </p:cNvSpPr>
          <p:nvPr>
            <p:ph type="dt" sz="half" idx="10"/>
          </p:nvPr>
        </p:nvSpPr>
        <p:spPr/>
        <p:txBody>
          <a:bodyPr/>
          <a:lstStyle/>
          <a:p>
            <a:fld id="{6B845AED-AA4A-534C-B963-3E8C215F6D56}" type="datetimeFigureOut">
              <a:rPr lang="en-UA" smtClean="0"/>
              <a:t>10.03.2023</a:t>
            </a:fld>
            <a:endParaRPr lang="en-UA"/>
          </a:p>
        </p:txBody>
      </p:sp>
      <p:sp>
        <p:nvSpPr>
          <p:cNvPr id="4" name="Footer Placeholder 3">
            <a:extLst>
              <a:ext uri="{FF2B5EF4-FFF2-40B4-BE49-F238E27FC236}">
                <a16:creationId xmlns:a16="http://schemas.microsoft.com/office/drawing/2014/main" id="{2048CF75-FD75-6432-BD25-918936FAED80}"/>
              </a:ext>
            </a:extLst>
          </p:cNvPr>
          <p:cNvSpPr>
            <a:spLocks noGrp="1"/>
          </p:cNvSpPr>
          <p:nvPr>
            <p:ph type="ftr" sz="quarter" idx="11"/>
          </p:nvPr>
        </p:nvSpPr>
        <p:spPr/>
        <p:txBody>
          <a:bodyPr/>
          <a:lstStyle/>
          <a:p>
            <a:endParaRPr lang="en-UA"/>
          </a:p>
        </p:txBody>
      </p:sp>
      <p:sp>
        <p:nvSpPr>
          <p:cNvPr id="5" name="Slide Number Placeholder 4">
            <a:extLst>
              <a:ext uri="{FF2B5EF4-FFF2-40B4-BE49-F238E27FC236}">
                <a16:creationId xmlns:a16="http://schemas.microsoft.com/office/drawing/2014/main" id="{F3A44E33-4659-394A-958C-37D23E34F986}"/>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29705727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00A911-D0EB-F4C9-2D73-958FB85201A6}"/>
              </a:ext>
            </a:extLst>
          </p:cNvPr>
          <p:cNvSpPr>
            <a:spLocks noGrp="1"/>
          </p:cNvSpPr>
          <p:nvPr>
            <p:ph type="dt" sz="half" idx="10"/>
          </p:nvPr>
        </p:nvSpPr>
        <p:spPr/>
        <p:txBody>
          <a:bodyPr/>
          <a:lstStyle/>
          <a:p>
            <a:fld id="{6B845AED-AA4A-534C-B963-3E8C215F6D56}" type="datetimeFigureOut">
              <a:rPr lang="en-UA" smtClean="0"/>
              <a:t>10.03.2023</a:t>
            </a:fld>
            <a:endParaRPr lang="en-UA"/>
          </a:p>
        </p:txBody>
      </p:sp>
      <p:sp>
        <p:nvSpPr>
          <p:cNvPr id="3" name="Footer Placeholder 2">
            <a:extLst>
              <a:ext uri="{FF2B5EF4-FFF2-40B4-BE49-F238E27FC236}">
                <a16:creationId xmlns:a16="http://schemas.microsoft.com/office/drawing/2014/main" id="{EFE67379-532B-64DA-FA37-73947870B3A2}"/>
              </a:ext>
            </a:extLst>
          </p:cNvPr>
          <p:cNvSpPr>
            <a:spLocks noGrp="1"/>
          </p:cNvSpPr>
          <p:nvPr>
            <p:ph type="ftr" sz="quarter" idx="11"/>
          </p:nvPr>
        </p:nvSpPr>
        <p:spPr/>
        <p:txBody>
          <a:bodyPr/>
          <a:lstStyle/>
          <a:p>
            <a:endParaRPr lang="en-UA"/>
          </a:p>
        </p:txBody>
      </p:sp>
      <p:sp>
        <p:nvSpPr>
          <p:cNvPr id="4" name="Slide Number Placeholder 3">
            <a:extLst>
              <a:ext uri="{FF2B5EF4-FFF2-40B4-BE49-F238E27FC236}">
                <a16:creationId xmlns:a16="http://schemas.microsoft.com/office/drawing/2014/main" id="{D6126FBC-FE50-5E84-F56B-CF6371B43F33}"/>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1879879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F459-60B4-908B-4F0D-2D3AEC5AB2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A"/>
          </a:p>
        </p:txBody>
      </p:sp>
      <p:sp>
        <p:nvSpPr>
          <p:cNvPr id="3" name="Content Placeholder 2">
            <a:extLst>
              <a:ext uri="{FF2B5EF4-FFF2-40B4-BE49-F238E27FC236}">
                <a16:creationId xmlns:a16="http://schemas.microsoft.com/office/drawing/2014/main" id="{81279676-37C7-AE9E-1C66-E8BA16D6CE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Text Placeholder 3">
            <a:extLst>
              <a:ext uri="{FF2B5EF4-FFF2-40B4-BE49-F238E27FC236}">
                <a16:creationId xmlns:a16="http://schemas.microsoft.com/office/drawing/2014/main" id="{EE846229-6784-8F62-4D43-316256494C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CEAB75-223F-FE11-BFF2-1BA62BDA9FD6}"/>
              </a:ext>
            </a:extLst>
          </p:cNvPr>
          <p:cNvSpPr>
            <a:spLocks noGrp="1"/>
          </p:cNvSpPr>
          <p:nvPr>
            <p:ph type="dt" sz="half" idx="10"/>
          </p:nvPr>
        </p:nvSpPr>
        <p:spPr/>
        <p:txBody>
          <a:bodyPr/>
          <a:lstStyle/>
          <a:p>
            <a:fld id="{6B845AED-AA4A-534C-B963-3E8C215F6D56}" type="datetimeFigureOut">
              <a:rPr lang="en-UA" smtClean="0"/>
              <a:t>10.03.2023</a:t>
            </a:fld>
            <a:endParaRPr lang="en-UA"/>
          </a:p>
        </p:txBody>
      </p:sp>
      <p:sp>
        <p:nvSpPr>
          <p:cNvPr id="6" name="Footer Placeholder 5">
            <a:extLst>
              <a:ext uri="{FF2B5EF4-FFF2-40B4-BE49-F238E27FC236}">
                <a16:creationId xmlns:a16="http://schemas.microsoft.com/office/drawing/2014/main" id="{365D63D8-6B67-55A4-C7F3-722B0C13D18C}"/>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00EEF460-7AE9-CF05-AA9F-0435BEA8C7D7}"/>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34713283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8C9D-E4A6-C01F-3997-8EA3D6766B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A"/>
          </a:p>
        </p:txBody>
      </p:sp>
      <p:sp>
        <p:nvSpPr>
          <p:cNvPr id="3" name="Picture Placeholder 2">
            <a:extLst>
              <a:ext uri="{FF2B5EF4-FFF2-40B4-BE49-F238E27FC236}">
                <a16:creationId xmlns:a16="http://schemas.microsoft.com/office/drawing/2014/main" id="{B37EE257-6DF6-A45C-B5EA-F140E6C410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A"/>
          </a:p>
        </p:txBody>
      </p:sp>
      <p:sp>
        <p:nvSpPr>
          <p:cNvPr id="4" name="Text Placeholder 3">
            <a:extLst>
              <a:ext uri="{FF2B5EF4-FFF2-40B4-BE49-F238E27FC236}">
                <a16:creationId xmlns:a16="http://schemas.microsoft.com/office/drawing/2014/main" id="{BE15B752-0343-46C1-A2FF-4FF8696E7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0B6D15-E4F0-49AA-F705-BFF1D65A3FE9}"/>
              </a:ext>
            </a:extLst>
          </p:cNvPr>
          <p:cNvSpPr>
            <a:spLocks noGrp="1"/>
          </p:cNvSpPr>
          <p:nvPr>
            <p:ph type="dt" sz="half" idx="10"/>
          </p:nvPr>
        </p:nvSpPr>
        <p:spPr/>
        <p:txBody>
          <a:bodyPr/>
          <a:lstStyle/>
          <a:p>
            <a:fld id="{6B845AED-AA4A-534C-B963-3E8C215F6D56}" type="datetimeFigureOut">
              <a:rPr lang="en-UA" smtClean="0"/>
              <a:t>10.03.2023</a:t>
            </a:fld>
            <a:endParaRPr lang="en-UA"/>
          </a:p>
        </p:txBody>
      </p:sp>
      <p:sp>
        <p:nvSpPr>
          <p:cNvPr id="6" name="Footer Placeholder 5">
            <a:extLst>
              <a:ext uri="{FF2B5EF4-FFF2-40B4-BE49-F238E27FC236}">
                <a16:creationId xmlns:a16="http://schemas.microsoft.com/office/drawing/2014/main" id="{173AB365-6ED3-6950-A956-9E38B7A5397D}"/>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B06CC178-0EFF-D14C-213D-D97C931D5BA7}"/>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4370244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77C76-D3D1-9CE4-48D7-A8DABB6BD82E}"/>
              </a:ext>
            </a:extLst>
          </p:cNvPr>
          <p:cNvSpPr>
            <a:spLocks noGrp="1"/>
          </p:cNvSpPr>
          <p:nvPr>
            <p:ph type="title"/>
          </p:nvPr>
        </p:nvSpPr>
        <p:spPr/>
        <p:txBody>
          <a:bodyPr/>
          <a:lstStyle/>
          <a:p>
            <a:r>
              <a:rPr lang="en-US"/>
              <a:t>Click to edit Master title style</a:t>
            </a:r>
            <a:endParaRPr lang="en-UA"/>
          </a:p>
        </p:txBody>
      </p:sp>
      <p:sp>
        <p:nvSpPr>
          <p:cNvPr id="3" name="Vertical Text Placeholder 2">
            <a:extLst>
              <a:ext uri="{FF2B5EF4-FFF2-40B4-BE49-F238E27FC236}">
                <a16:creationId xmlns:a16="http://schemas.microsoft.com/office/drawing/2014/main" id="{3A4A620F-CC95-ADF5-19CE-529E589F2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8E9DADA8-1745-6636-B15E-DA8A6C59F2B4}"/>
              </a:ext>
            </a:extLst>
          </p:cNvPr>
          <p:cNvSpPr>
            <a:spLocks noGrp="1"/>
          </p:cNvSpPr>
          <p:nvPr>
            <p:ph type="dt" sz="half" idx="10"/>
          </p:nvPr>
        </p:nvSpPr>
        <p:spPr/>
        <p:txBody>
          <a:bodyPr/>
          <a:lstStyle/>
          <a:p>
            <a:fld id="{6B845AED-AA4A-534C-B963-3E8C215F6D56}" type="datetimeFigureOut">
              <a:rPr lang="en-UA" smtClean="0"/>
              <a:t>10.03.2023</a:t>
            </a:fld>
            <a:endParaRPr lang="en-UA"/>
          </a:p>
        </p:txBody>
      </p:sp>
      <p:sp>
        <p:nvSpPr>
          <p:cNvPr id="5" name="Footer Placeholder 4">
            <a:extLst>
              <a:ext uri="{FF2B5EF4-FFF2-40B4-BE49-F238E27FC236}">
                <a16:creationId xmlns:a16="http://schemas.microsoft.com/office/drawing/2014/main" id="{49CCF9B6-7C7F-D35C-8391-7C475CB669C6}"/>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38D73136-5C53-5969-98D1-CC2753E3434C}"/>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29343145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04A087-92A3-D17D-BCEA-203FA28E66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A"/>
          </a:p>
        </p:txBody>
      </p:sp>
      <p:sp>
        <p:nvSpPr>
          <p:cNvPr id="3" name="Vertical Text Placeholder 2">
            <a:extLst>
              <a:ext uri="{FF2B5EF4-FFF2-40B4-BE49-F238E27FC236}">
                <a16:creationId xmlns:a16="http://schemas.microsoft.com/office/drawing/2014/main" id="{291F6524-D860-6962-F008-0D42099A2F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9000F5CB-D6F9-B0A1-914A-2489674A8304}"/>
              </a:ext>
            </a:extLst>
          </p:cNvPr>
          <p:cNvSpPr>
            <a:spLocks noGrp="1"/>
          </p:cNvSpPr>
          <p:nvPr>
            <p:ph type="dt" sz="half" idx="10"/>
          </p:nvPr>
        </p:nvSpPr>
        <p:spPr/>
        <p:txBody>
          <a:bodyPr/>
          <a:lstStyle/>
          <a:p>
            <a:fld id="{6B845AED-AA4A-534C-B963-3E8C215F6D56}" type="datetimeFigureOut">
              <a:rPr lang="en-UA" smtClean="0"/>
              <a:t>10.03.2023</a:t>
            </a:fld>
            <a:endParaRPr lang="en-UA"/>
          </a:p>
        </p:txBody>
      </p:sp>
      <p:sp>
        <p:nvSpPr>
          <p:cNvPr id="5" name="Footer Placeholder 4">
            <a:extLst>
              <a:ext uri="{FF2B5EF4-FFF2-40B4-BE49-F238E27FC236}">
                <a16:creationId xmlns:a16="http://schemas.microsoft.com/office/drawing/2014/main" id="{F964A576-CB74-67BF-52C6-0153D4195EBD}"/>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28D76EAE-0F44-85B6-775B-6E242F74AD74}"/>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500477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89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4020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8980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dirty="0"/>
          </a:p>
        </p:txBody>
      </p:sp>
    </p:spTree>
    <p:extLst>
      <p:ext uri="{BB962C8B-B14F-4D97-AF65-F5344CB8AC3E}">
        <p14:creationId xmlns:p14="http://schemas.microsoft.com/office/powerpoint/2010/main" val="2569619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09337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436229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p:nvPicPr>
        <p:blipFill>
          <a:blip r:embed="rId16"/>
          <a:stretch>
            <a:fillRect/>
          </a:stretch>
        </p:blipFill>
        <p:spPr>
          <a:xfrm>
            <a:off x="340139" y="6371623"/>
            <a:ext cx="2456070" cy="378964"/>
          </a:xfrm>
          <a:prstGeom prst="rect">
            <a:avLst/>
          </a:prstGeom>
        </p:spPr>
      </p:pic>
    </p:spTree>
    <p:extLst>
      <p:ext uri="{BB962C8B-B14F-4D97-AF65-F5344CB8AC3E}">
        <p14:creationId xmlns:p14="http://schemas.microsoft.com/office/powerpoint/2010/main" val="8941638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7671BF-94B5-BD98-AC98-46A05DA92A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A"/>
          </a:p>
        </p:txBody>
      </p:sp>
      <p:sp>
        <p:nvSpPr>
          <p:cNvPr id="3" name="Text Placeholder 2">
            <a:extLst>
              <a:ext uri="{FF2B5EF4-FFF2-40B4-BE49-F238E27FC236}">
                <a16:creationId xmlns:a16="http://schemas.microsoft.com/office/drawing/2014/main" id="{3C038D44-CA1C-5E1F-2736-469DA1436F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B99BAD34-BFAA-CD71-B33A-1AAE9814CB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3D8735-4678-6844-90BD-BB9F9DAC3EEF}" type="datetimeFigureOut">
              <a:rPr lang="en-UA" smtClean="0"/>
              <a:t>10.03.2023</a:t>
            </a:fld>
            <a:endParaRPr lang="en-UA"/>
          </a:p>
        </p:txBody>
      </p:sp>
      <p:sp>
        <p:nvSpPr>
          <p:cNvPr id="5" name="Footer Placeholder 4">
            <a:extLst>
              <a:ext uri="{FF2B5EF4-FFF2-40B4-BE49-F238E27FC236}">
                <a16:creationId xmlns:a16="http://schemas.microsoft.com/office/drawing/2014/main" id="{F7BEB176-10B0-24A4-A0AE-4C5DFC3C66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A"/>
          </a:p>
        </p:txBody>
      </p:sp>
      <p:sp>
        <p:nvSpPr>
          <p:cNvPr id="6" name="Slide Number Placeholder 5">
            <a:extLst>
              <a:ext uri="{FF2B5EF4-FFF2-40B4-BE49-F238E27FC236}">
                <a16:creationId xmlns:a16="http://schemas.microsoft.com/office/drawing/2014/main" id="{92ADC6CD-2726-E433-6207-E16C229F8A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53A0D1-C358-C646-9DD3-95FE9420A82E}" type="slidenum">
              <a:rPr lang="en-UA" smtClean="0"/>
              <a:t>‹#›</a:t>
            </a:fld>
            <a:endParaRPr lang="en-UA"/>
          </a:p>
        </p:txBody>
      </p:sp>
    </p:spTree>
    <p:extLst>
      <p:ext uri="{BB962C8B-B14F-4D97-AF65-F5344CB8AC3E}">
        <p14:creationId xmlns:p14="http://schemas.microsoft.com/office/powerpoint/2010/main" val="260969334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76A448-39C0-793A-27E0-F1A2704F97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A"/>
          </a:p>
        </p:txBody>
      </p:sp>
      <p:sp>
        <p:nvSpPr>
          <p:cNvPr id="3" name="Text Placeholder 2">
            <a:extLst>
              <a:ext uri="{FF2B5EF4-FFF2-40B4-BE49-F238E27FC236}">
                <a16:creationId xmlns:a16="http://schemas.microsoft.com/office/drawing/2014/main" id="{38C2FC81-1623-BA84-7F82-7CBC816084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46B0BAD4-9AC6-DE9D-1C7A-C4633FBC99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845AED-AA4A-534C-B963-3E8C215F6D56}" type="datetimeFigureOut">
              <a:rPr lang="en-UA" smtClean="0"/>
              <a:t>10.03.2023</a:t>
            </a:fld>
            <a:endParaRPr lang="en-UA"/>
          </a:p>
        </p:txBody>
      </p:sp>
      <p:sp>
        <p:nvSpPr>
          <p:cNvPr id="5" name="Footer Placeholder 4">
            <a:extLst>
              <a:ext uri="{FF2B5EF4-FFF2-40B4-BE49-F238E27FC236}">
                <a16:creationId xmlns:a16="http://schemas.microsoft.com/office/drawing/2014/main" id="{E69ABAFA-B0B8-5063-7430-A26BAB4B59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A"/>
          </a:p>
        </p:txBody>
      </p:sp>
      <p:sp>
        <p:nvSpPr>
          <p:cNvPr id="6" name="Slide Number Placeholder 5">
            <a:extLst>
              <a:ext uri="{FF2B5EF4-FFF2-40B4-BE49-F238E27FC236}">
                <a16:creationId xmlns:a16="http://schemas.microsoft.com/office/drawing/2014/main" id="{7322D1F9-B0D2-9CE5-9681-A632725D56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F30B5D-A0DF-494D-BD24-CAFE2F910816}" type="slidenum">
              <a:rPr lang="en-UA" smtClean="0"/>
              <a:t>‹#›</a:t>
            </a:fld>
            <a:endParaRPr lang="en-UA"/>
          </a:p>
        </p:txBody>
      </p:sp>
    </p:spTree>
    <p:extLst>
      <p:ext uri="{BB962C8B-B14F-4D97-AF65-F5344CB8AC3E}">
        <p14:creationId xmlns:p14="http://schemas.microsoft.com/office/powerpoint/2010/main" val="284954728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CB03E-6E45-D30D-C26C-38B38073132A}"/>
              </a:ext>
            </a:extLst>
          </p:cNvPr>
          <p:cNvSpPr>
            <a:spLocks noGrp="1"/>
          </p:cNvSpPr>
          <p:nvPr>
            <p:ph type="ctrTitle"/>
          </p:nvPr>
        </p:nvSpPr>
        <p:spPr>
          <a:xfrm>
            <a:off x="388307" y="1168401"/>
            <a:ext cx="11611627" cy="2387600"/>
          </a:xfrm>
        </p:spPr>
        <p:txBody>
          <a:bodyPr/>
          <a:lstStyle/>
          <a:p>
            <a:r>
              <a:rPr lang="en-US" dirty="0"/>
              <a:t>Getting Started with Medical Data Analysis in Python</a:t>
            </a:r>
            <a:endParaRPr lang="en-UA" dirty="0"/>
          </a:p>
        </p:txBody>
      </p:sp>
    </p:spTree>
    <p:extLst>
      <p:ext uri="{BB962C8B-B14F-4D97-AF65-F5344CB8AC3E}">
        <p14:creationId xmlns:p14="http://schemas.microsoft.com/office/powerpoint/2010/main" val="1627635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C4996-A84D-5008-EA4A-A15712CB8E22}"/>
              </a:ext>
            </a:extLst>
          </p:cNvPr>
          <p:cNvSpPr>
            <a:spLocks noGrp="1"/>
          </p:cNvSpPr>
          <p:nvPr>
            <p:ph type="title"/>
          </p:nvPr>
        </p:nvSpPr>
        <p:spPr/>
        <p:txBody>
          <a:bodyPr/>
          <a:lstStyle/>
          <a:p>
            <a:r>
              <a:rPr lang="en-US" dirty="0"/>
              <a:t>Basic Insights of Dataset - Info</a:t>
            </a:r>
            <a:endParaRPr lang="en-UA" dirty="0"/>
          </a:p>
        </p:txBody>
      </p:sp>
      <p:sp>
        <p:nvSpPr>
          <p:cNvPr id="3" name="Content Placeholder 2">
            <a:extLst>
              <a:ext uri="{FF2B5EF4-FFF2-40B4-BE49-F238E27FC236}">
                <a16:creationId xmlns:a16="http://schemas.microsoft.com/office/drawing/2014/main" id="{C48A93A9-C756-425E-861F-6F04D19E0FF6}"/>
              </a:ext>
            </a:extLst>
          </p:cNvPr>
          <p:cNvSpPr>
            <a:spLocks noGrp="1"/>
          </p:cNvSpPr>
          <p:nvPr>
            <p:ph idx="1"/>
          </p:nvPr>
        </p:nvSpPr>
        <p:spPr>
          <a:xfrm>
            <a:off x="838200" y="1539240"/>
            <a:ext cx="10515600" cy="4203027"/>
          </a:xfrm>
        </p:spPr>
        <p:txBody>
          <a:bodyPr/>
          <a:lstStyle/>
          <a:p>
            <a:pPr marL="0" indent="0" algn="ctr">
              <a:buNone/>
            </a:pPr>
            <a:r>
              <a:rPr lang="en-US" sz="2400" b="0" i="0" u="none" strike="noStrike" dirty="0" err="1">
                <a:solidFill>
                  <a:srgbClr val="000000"/>
                </a:solidFill>
                <a:effectLst/>
                <a:latin typeface="Calibri" panose="020F0502020204030204" pitchFamily="34" charset="0"/>
              </a:rPr>
              <a:t>datdataframe.info</a:t>
            </a:r>
            <a:r>
              <a:rPr lang="en-US" sz="2400" b="0" i="0" u="none" strike="noStrike" dirty="0">
                <a:solidFill>
                  <a:srgbClr val="000000"/>
                </a:solidFill>
                <a:effectLst/>
                <a:latin typeface="Calibri" panose="020F0502020204030204" pitchFamily="34" charset="0"/>
              </a:rPr>
              <a:t> () provides a concise summary of our </a:t>
            </a:r>
            <a:r>
              <a:rPr lang="en-US" sz="2400" b="0" i="0" u="none" strike="noStrike" dirty="0" err="1">
                <a:solidFill>
                  <a:srgbClr val="000000"/>
                </a:solidFill>
                <a:effectLst/>
                <a:latin typeface="Calibri" panose="020F0502020204030204" pitchFamily="34" charset="0"/>
              </a:rPr>
              <a:t>DataFrame</a:t>
            </a:r>
            <a:r>
              <a:rPr lang="en-US" sz="2400" b="0" i="0" u="none" strike="noStrike" dirty="0">
                <a:solidFill>
                  <a:srgbClr val="000000"/>
                </a:solidFill>
                <a:effectLst/>
                <a:latin typeface="Calibri" panose="020F0502020204030204" pitchFamily="34" charset="0"/>
              </a:rPr>
              <a:t>.</a:t>
            </a:r>
          </a:p>
          <a:p>
            <a:pPr marL="0" indent="0">
              <a:buNone/>
            </a:pPr>
            <a:r>
              <a:rPr lang="en-US" sz="1800" dirty="0">
                <a:solidFill>
                  <a:srgbClr val="000000"/>
                </a:solidFill>
                <a:latin typeface="Calibri" panose="020F0502020204030204" pitchFamily="34" charset="0"/>
              </a:rPr>
              <a:t>	</a:t>
            </a:r>
          </a:p>
          <a:p>
            <a:pPr marL="0" indent="0">
              <a:buNone/>
            </a:pPr>
            <a:r>
              <a:rPr lang="en-US" sz="1800" dirty="0">
                <a:solidFill>
                  <a:srgbClr val="000000"/>
                </a:solidFill>
                <a:latin typeface="Calibri" panose="020F0502020204030204" pitchFamily="34" charset="0"/>
              </a:rPr>
              <a:t>	</a:t>
            </a:r>
            <a:r>
              <a:rPr lang="en-US" sz="1800" dirty="0" err="1">
                <a:solidFill>
                  <a:schemeClr val="bg2">
                    <a:lumMod val="50000"/>
                  </a:schemeClr>
                </a:solidFill>
                <a:latin typeface="Calibri" panose="020F0502020204030204" pitchFamily="34" charset="0"/>
              </a:rPr>
              <a:t>d</a:t>
            </a:r>
            <a:r>
              <a:rPr lang="en-US" sz="1800" b="0" i="0" u="none" strike="noStrike" dirty="0" err="1">
                <a:solidFill>
                  <a:schemeClr val="bg2">
                    <a:lumMod val="50000"/>
                  </a:schemeClr>
                </a:solidFill>
                <a:effectLst/>
                <a:latin typeface="Calibri" panose="020F0502020204030204" pitchFamily="34" charset="0"/>
              </a:rPr>
              <a:t>f.info</a:t>
            </a:r>
            <a:r>
              <a:rPr lang="en-US" sz="1800" b="0" i="0" u="none" strike="noStrike" dirty="0">
                <a:solidFill>
                  <a:schemeClr val="bg2">
                    <a:lumMod val="50000"/>
                  </a:schemeClr>
                </a:solidFill>
                <a:effectLst/>
                <a:latin typeface="Calibri" panose="020F0502020204030204" pitchFamily="34" charset="0"/>
              </a:rPr>
              <a:t> () </a:t>
            </a:r>
            <a:endParaRPr lang="en-UA" dirty="0">
              <a:solidFill>
                <a:schemeClr val="bg2">
                  <a:lumMod val="50000"/>
                </a:schemeClr>
              </a:solidFill>
            </a:endParaRPr>
          </a:p>
        </p:txBody>
      </p:sp>
      <p:pic>
        <p:nvPicPr>
          <p:cNvPr id="6146" name="Picture 2">
            <a:extLst>
              <a:ext uri="{FF2B5EF4-FFF2-40B4-BE49-F238E27FC236}">
                <a16:creationId xmlns:a16="http://schemas.microsoft.com/office/drawing/2014/main" id="{667342D5-6397-2E9D-E31B-19B004FE70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994" b="4558"/>
          <a:stretch/>
        </p:blipFill>
        <p:spPr bwMode="auto">
          <a:xfrm>
            <a:off x="8708073" y="2184649"/>
            <a:ext cx="2365375" cy="3819912"/>
          </a:xfrm>
          <a:prstGeom prst="rect">
            <a:avLst/>
          </a:prstGeom>
          <a:noFill/>
          <a:extLst>
            <a:ext uri="{909E8E84-426E-40DD-AFC4-6F175D3DCCD1}">
              <a14:hiddenFill xmlns:a14="http://schemas.microsoft.com/office/drawing/2010/main">
                <a:solidFill>
                  <a:srgbClr val="FFFFFF"/>
                </a:solidFill>
              </a14:hiddenFill>
            </a:ext>
          </a:extLst>
        </p:spPr>
      </p:pic>
      <p:sp>
        <p:nvSpPr>
          <p:cNvPr id="4" name="Left Brace 3">
            <a:extLst>
              <a:ext uri="{FF2B5EF4-FFF2-40B4-BE49-F238E27FC236}">
                <a16:creationId xmlns:a16="http://schemas.microsoft.com/office/drawing/2014/main" id="{92D46D26-BD83-37CC-FE08-28A0588817C1}"/>
              </a:ext>
            </a:extLst>
          </p:cNvPr>
          <p:cNvSpPr/>
          <p:nvPr/>
        </p:nvSpPr>
        <p:spPr>
          <a:xfrm>
            <a:off x="7863840" y="2184649"/>
            <a:ext cx="563881" cy="3819912"/>
          </a:xfrm>
          <a:prstGeom prst="leftBrace">
            <a:avLst>
              <a:gd name="adj1" fmla="val 8333"/>
              <a:gd name="adj2" fmla="val 5119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A"/>
          </a:p>
        </p:txBody>
      </p:sp>
      <p:sp>
        <p:nvSpPr>
          <p:cNvPr id="5" name="TextBox 4">
            <a:extLst>
              <a:ext uri="{FF2B5EF4-FFF2-40B4-BE49-F238E27FC236}">
                <a16:creationId xmlns:a16="http://schemas.microsoft.com/office/drawing/2014/main" id="{EF4BD30D-0527-EC9B-421B-7FA180CF388F}"/>
              </a:ext>
            </a:extLst>
          </p:cNvPr>
          <p:cNvSpPr txBox="1"/>
          <p:nvPr/>
        </p:nvSpPr>
        <p:spPr>
          <a:xfrm>
            <a:off x="6553200" y="3947160"/>
            <a:ext cx="1587411" cy="338554"/>
          </a:xfrm>
          <a:prstGeom prst="rect">
            <a:avLst/>
          </a:prstGeom>
          <a:noFill/>
        </p:spPr>
        <p:txBody>
          <a:bodyPr wrap="square" rtlCol="0">
            <a:spAutoFit/>
          </a:bodyPr>
          <a:lstStyle/>
          <a:p>
            <a:r>
              <a:rPr lang="en-US" sz="1600" dirty="0"/>
              <a:t>R</a:t>
            </a:r>
            <a:r>
              <a:rPr lang="en-UA" sz="1600" dirty="0"/>
              <a:t>ow number</a:t>
            </a:r>
          </a:p>
        </p:txBody>
      </p:sp>
    </p:spTree>
    <p:extLst>
      <p:ext uri="{BB962C8B-B14F-4D97-AF65-F5344CB8AC3E}">
        <p14:creationId xmlns:p14="http://schemas.microsoft.com/office/powerpoint/2010/main" val="47727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46"/>
                                        </p:tgtEl>
                                        <p:attrNameLst>
                                          <p:attrName>style.visibility</p:attrName>
                                        </p:attrNameLst>
                                      </p:cBhvr>
                                      <p:to>
                                        <p:strVal val="visible"/>
                                      </p:to>
                                    </p:set>
                                    <p:animEffect transition="in" filter="fade">
                                      <p:cBhvr>
                                        <p:cTn id="22" dur="500"/>
                                        <p:tgtEl>
                                          <p:spTgt spid="614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C800932-7410-ACED-00AD-FBEC57DAD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91" y="1112043"/>
            <a:ext cx="12192000" cy="4249737"/>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2">
            <a:extLst>
              <a:ext uri="{FF2B5EF4-FFF2-40B4-BE49-F238E27FC236}">
                <a16:creationId xmlns:a16="http://schemas.microsoft.com/office/drawing/2014/main" id="{E776279B-C6E8-1BCF-A208-67F3EA2F98AE}"/>
              </a:ext>
            </a:extLst>
          </p:cNvPr>
          <p:cNvSpPr txBox="1">
            <a:spLocks/>
          </p:cNvSpPr>
          <p:nvPr/>
        </p:nvSpPr>
        <p:spPr>
          <a:xfrm>
            <a:off x="5532440" y="4611687"/>
            <a:ext cx="4354513" cy="15001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solidFill>
                  <a:srgbClr val="005493"/>
                </a:solidFill>
                <a:latin typeface="IBM Plex Mono SemiBold" panose="020B0709050203000203" pitchFamily="49" charset="0"/>
              </a:rPr>
              <a:t>IBM Developer</a:t>
            </a:r>
            <a:endParaRPr lang="en-UA" sz="2000" dirty="0"/>
          </a:p>
        </p:txBody>
      </p:sp>
    </p:spTree>
    <p:extLst>
      <p:ext uri="{BB962C8B-B14F-4D97-AF65-F5344CB8AC3E}">
        <p14:creationId xmlns:p14="http://schemas.microsoft.com/office/powerpoint/2010/main" val="419179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B9719-BE2B-40E9-6EDF-2AE7FE09CDE2}"/>
              </a:ext>
            </a:extLst>
          </p:cNvPr>
          <p:cNvSpPr>
            <a:spLocks noGrp="1"/>
          </p:cNvSpPr>
          <p:nvPr>
            <p:ph type="title"/>
          </p:nvPr>
        </p:nvSpPr>
        <p:spPr/>
        <p:txBody>
          <a:bodyPr/>
          <a:lstStyle/>
          <a:p>
            <a:r>
              <a:rPr lang="en-US" dirty="0"/>
              <a:t>Basic insights from the data</a:t>
            </a:r>
            <a:endParaRPr lang="en-UA" dirty="0"/>
          </a:p>
        </p:txBody>
      </p:sp>
      <p:sp>
        <p:nvSpPr>
          <p:cNvPr id="3" name="Content Placeholder 2">
            <a:extLst>
              <a:ext uri="{FF2B5EF4-FFF2-40B4-BE49-F238E27FC236}">
                <a16:creationId xmlns:a16="http://schemas.microsoft.com/office/drawing/2014/main" id="{8D806D1B-DE37-7B0C-2190-59BAA6F7F947}"/>
              </a:ext>
            </a:extLst>
          </p:cNvPr>
          <p:cNvSpPr>
            <a:spLocks noGrp="1"/>
          </p:cNvSpPr>
          <p:nvPr>
            <p:ph idx="1"/>
          </p:nvPr>
        </p:nvSpPr>
        <p:spPr>
          <a:xfrm>
            <a:off x="838200" y="1690687"/>
            <a:ext cx="10936458" cy="4555367"/>
          </a:xfrm>
        </p:spPr>
        <p:txBody>
          <a:bodyPr>
            <a:normAutofit lnSpcReduction="10000"/>
          </a:bodyPr>
          <a:lstStyle/>
          <a:p>
            <a:r>
              <a:rPr lang="en-US" dirty="0"/>
              <a:t>Understand your data before you begin any analysis</a:t>
            </a:r>
          </a:p>
          <a:p>
            <a:pPr marL="0" indent="0">
              <a:buNone/>
            </a:pPr>
            <a:endParaRPr lang="en-US" dirty="0"/>
          </a:p>
          <a:p>
            <a:r>
              <a:rPr lang="en-US" dirty="0"/>
              <a:t>Should check:</a:t>
            </a:r>
          </a:p>
          <a:p>
            <a:pPr lvl="1" fontAlgn="base"/>
            <a:r>
              <a:rPr lang="en-US" dirty="0"/>
              <a:t>Data Types</a:t>
            </a:r>
          </a:p>
          <a:p>
            <a:pPr lvl="1" fontAlgn="base"/>
            <a:r>
              <a:rPr lang="en-US" dirty="0"/>
              <a:t>Data Distribution</a:t>
            </a:r>
          </a:p>
          <a:p>
            <a:pPr marL="457200" lvl="1" indent="0" fontAlgn="base">
              <a:buNone/>
            </a:pPr>
            <a:endParaRPr lang="en-US" dirty="0"/>
          </a:p>
          <a:p>
            <a:r>
              <a:rPr lang="en-US" dirty="0"/>
              <a:t>Locate potential issues with the data</a:t>
            </a:r>
          </a:p>
          <a:p>
            <a:pPr marL="0" indent="0">
              <a:buNone/>
            </a:pPr>
            <a:br>
              <a:rPr lang="en-US" dirty="0"/>
            </a:br>
            <a:br>
              <a:rPr lang="en-US" dirty="0"/>
            </a:br>
            <a:br>
              <a:rPr lang="en-US" dirty="0"/>
            </a:br>
            <a:endParaRPr lang="en-US" dirty="0"/>
          </a:p>
        </p:txBody>
      </p:sp>
    </p:spTree>
    <p:extLst>
      <p:ext uri="{BB962C8B-B14F-4D97-AF65-F5344CB8AC3E}">
        <p14:creationId xmlns:p14="http://schemas.microsoft.com/office/powerpoint/2010/main" val="422353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3B2CA-1E5F-66AB-9AA6-B95B138A5781}"/>
              </a:ext>
            </a:extLst>
          </p:cNvPr>
          <p:cNvSpPr>
            <a:spLocks noGrp="1"/>
          </p:cNvSpPr>
          <p:nvPr>
            <p:ph type="title"/>
          </p:nvPr>
        </p:nvSpPr>
        <p:spPr/>
        <p:txBody>
          <a:bodyPr/>
          <a:lstStyle/>
          <a:p>
            <a:r>
              <a:rPr lang="en-US" dirty="0"/>
              <a:t>Question</a:t>
            </a:r>
            <a:endParaRPr lang="en-UA" dirty="0"/>
          </a:p>
        </p:txBody>
      </p:sp>
      <p:sp>
        <p:nvSpPr>
          <p:cNvPr id="3" name="Content Placeholder 2">
            <a:extLst>
              <a:ext uri="{FF2B5EF4-FFF2-40B4-BE49-F238E27FC236}">
                <a16:creationId xmlns:a16="http://schemas.microsoft.com/office/drawing/2014/main" id="{99FBDA40-83CB-CA9C-3733-3D6A267D5FB8}"/>
              </a:ext>
            </a:extLst>
          </p:cNvPr>
          <p:cNvSpPr>
            <a:spLocks noGrp="1"/>
          </p:cNvSpPr>
          <p:nvPr>
            <p:ph idx="1"/>
          </p:nvPr>
        </p:nvSpPr>
        <p:spPr>
          <a:xfrm>
            <a:off x="838200" y="1636982"/>
            <a:ext cx="10515600" cy="4351338"/>
          </a:xfrm>
        </p:spPr>
        <p:txBody>
          <a:bodyPr/>
          <a:lstStyle/>
          <a:p>
            <a:pPr marL="0" indent="0" algn="l" rtl="0">
              <a:spcBef>
                <a:spcPts val="0"/>
              </a:spcBef>
              <a:spcAft>
                <a:spcPts val="0"/>
              </a:spcAft>
              <a:buNone/>
            </a:pPr>
            <a:r>
              <a:rPr lang="en-US" sz="1800" b="0" i="0" u="none" strike="noStrike" dirty="0">
                <a:solidFill>
                  <a:srgbClr val="000000"/>
                </a:solidFill>
                <a:effectLst/>
                <a:latin typeface="Calibri" panose="020F0502020204030204" pitchFamily="34" charset="0"/>
              </a:rPr>
              <a:t>What data type do you expect in the Age column?</a:t>
            </a:r>
            <a:endParaRPr lang="en-US" b="0" i="0" u="none" strike="noStrike" dirty="0">
              <a:solidFill>
                <a:srgbClr val="000000"/>
              </a:solidFill>
              <a:effectLst/>
            </a:endParaRPr>
          </a:p>
          <a:p>
            <a:pPr marL="514350" indent="-285750" algn="l" rtl="0">
              <a:spcBef>
                <a:spcPts val="0"/>
              </a:spcBef>
              <a:spcAft>
                <a:spcPts val="0"/>
              </a:spcAft>
              <a:buFont typeface="Courier New" panose="02070309020205020404" pitchFamily="49" charset="0"/>
              <a:buChar char="o"/>
            </a:pPr>
            <a:r>
              <a:rPr lang="en-US" sz="1800" b="0" i="0" u="none" strike="noStrike" dirty="0">
                <a:solidFill>
                  <a:srgbClr val="000000"/>
                </a:solidFill>
                <a:effectLst/>
                <a:latin typeface="Calibri" panose="020F0502020204030204" pitchFamily="34" charset="0"/>
              </a:rPr>
              <a:t>object</a:t>
            </a:r>
            <a:endParaRPr lang="en-US" b="0" i="0" u="none" strike="noStrike" dirty="0">
              <a:solidFill>
                <a:srgbClr val="000000"/>
              </a:solidFill>
              <a:effectLst/>
            </a:endParaRPr>
          </a:p>
          <a:p>
            <a:pPr marL="514350" indent="-285750" algn="l" rtl="0">
              <a:spcBef>
                <a:spcPts val="0"/>
              </a:spcBef>
              <a:spcAft>
                <a:spcPts val="0"/>
              </a:spcAft>
              <a:buFont typeface="Courier New" panose="02070309020205020404" pitchFamily="49" charset="0"/>
              <a:buChar char="o"/>
            </a:pPr>
            <a:r>
              <a:rPr lang="en-US" sz="1800" b="0" i="0" u="sng" strike="noStrike" dirty="0">
                <a:solidFill>
                  <a:srgbClr val="000000"/>
                </a:solidFill>
                <a:effectLst/>
                <a:latin typeface="Calibri" panose="020F0502020204030204" pitchFamily="34" charset="0"/>
              </a:rPr>
              <a:t>int64</a:t>
            </a:r>
            <a:endParaRPr lang="en-US" b="0" i="0" u="sng" strike="noStrike" dirty="0">
              <a:solidFill>
                <a:srgbClr val="000000"/>
              </a:solidFill>
              <a:effectLst/>
            </a:endParaRPr>
          </a:p>
          <a:p>
            <a:pPr marL="514350" indent="-285750" algn="l" rtl="0">
              <a:spcBef>
                <a:spcPts val="0"/>
              </a:spcBef>
              <a:spcAft>
                <a:spcPts val="0"/>
              </a:spcAft>
              <a:buFont typeface="Courier New" panose="02070309020205020404" pitchFamily="49" charset="0"/>
              <a:buChar char="o"/>
            </a:pPr>
            <a:r>
              <a:rPr lang="en-US" sz="1800" b="0" i="0" u="none" strike="noStrike" dirty="0">
                <a:solidFill>
                  <a:srgbClr val="000000"/>
                </a:solidFill>
                <a:effectLst/>
                <a:latin typeface="Calibri" panose="020F0502020204030204" pitchFamily="34" charset="0"/>
              </a:rPr>
              <a:t>datetime64</a:t>
            </a:r>
            <a:endParaRPr lang="en-US" b="0" i="0" u="none" strike="noStrike" dirty="0">
              <a:solidFill>
                <a:srgbClr val="000000"/>
              </a:solidFill>
              <a:effectLst/>
            </a:endParaRPr>
          </a:p>
          <a:p>
            <a:pPr marL="0" indent="0">
              <a:buNone/>
            </a:pPr>
            <a:br>
              <a:rPr lang="en-US" dirty="0"/>
            </a:br>
            <a:br>
              <a:rPr lang="en-US" dirty="0"/>
            </a:br>
            <a:endParaRPr lang="en-UA" dirty="0"/>
          </a:p>
        </p:txBody>
      </p:sp>
    </p:spTree>
    <p:extLst>
      <p:ext uri="{BB962C8B-B14F-4D97-AF65-F5344CB8AC3E}">
        <p14:creationId xmlns:p14="http://schemas.microsoft.com/office/powerpoint/2010/main" val="20709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91CC5-7545-2D4E-5F2D-329F584ED793}"/>
              </a:ext>
            </a:extLst>
          </p:cNvPr>
          <p:cNvSpPr>
            <a:spLocks noGrp="1"/>
          </p:cNvSpPr>
          <p:nvPr>
            <p:ph type="title"/>
          </p:nvPr>
        </p:nvSpPr>
        <p:spPr>
          <a:xfrm>
            <a:off x="167640" y="365125"/>
            <a:ext cx="11765280" cy="1325563"/>
          </a:xfrm>
        </p:spPr>
        <p:txBody>
          <a:bodyPr/>
          <a:lstStyle/>
          <a:p>
            <a:r>
              <a:rPr lang="en-US" dirty="0"/>
              <a:t>Basic Insights of Dataset - </a:t>
            </a:r>
            <a:r>
              <a:rPr lang="en-US" sz="3600" dirty="0"/>
              <a:t>Data Types</a:t>
            </a:r>
            <a:endParaRPr lang="en-UA" sz="3600" dirty="0"/>
          </a:p>
        </p:txBody>
      </p:sp>
      <p:graphicFrame>
        <p:nvGraphicFramePr>
          <p:cNvPr id="4" name="Content Placeholder 3">
            <a:extLst>
              <a:ext uri="{FF2B5EF4-FFF2-40B4-BE49-F238E27FC236}">
                <a16:creationId xmlns:a16="http://schemas.microsoft.com/office/drawing/2014/main" id="{EF819F30-4206-1932-208B-4DF7139A7108}"/>
              </a:ext>
            </a:extLst>
          </p:cNvPr>
          <p:cNvGraphicFramePr>
            <a:graphicFrameLocks noGrp="1"/>
          </p:cNvGraphicFramePr>
          <p:nvPr>
            <p:ph idx="1"/>
            <p:extLst>
              <p:ext uri="{D42A27DB-BD31-4B8C-83A1-F6EECF244321}">
                <p14:modId xmlns:p14="http://schemas.microsoft.com/office/powerpoint/2010/main" val="3705096828"/>
              </p:ext>
            </p:extLst>
          </p:nvPr>
        </p:nvGraphicFramePr>
        <p:xfrm>
          <a:off x="2499360" y="1690689"/>
          <a:ext cx="6563677" cy="2225992"/>
        </p:xfrm>
        <a:graphic>
          <a:graphicData uri="http://schemas.openxmlformats.org/drawingml/2006/table">
            <a:tbl>
              <a:tblPr/>
              <a:tblGrid>
                <a:gridCol w="1991227">
                  <a:extLst>
                    <a:ext uri="{9D8B030D-6E8A-4147-A177-3AD203B41FA5}">
                      <a16:colId xmlns:a16="http://schemas.microsoft.com/office/drawing/2014/main" val="1068759976"/>
                    </a:ext>
                  </a:extLst>
                </a:gridCol>
                <a:gridCol w="2086049">
                  <a:extLst>
                    <a:ext uri="{9D8B030D-6E8A-4147-A177-3AD203B41FA5}">
                      <a16:colId xmlns:a16="http://schemas.microsoft.com/office/drawing/2014/main" val="2973303453"/>
                    </a:ext>
                  </a:extLst>
                </a:gridCol>
                <a:gridCol w="2486401">
                  <a:extLst>
                    <a:ext uri="{9D8B030D-6E8A-4147-A177-3AD203B41FA5}">
                      <a16:colId xmlns:a16="http://schemas.microsoft.com/office/drawing/2014/main" val="1234142507"/>
                    </a:ext>
                  </a:extLst>
                </a:gridCol>
              </a:tblGrid>
              <a:tr h="351473">
                <a:tc>
                  <a:txBody>
                    <a:bodyPr/>
                    <a:lstStyle/>
                    <a:p>
                      <a:pPr rtl="0" fontAlgn="t">
                        <a:spcBef>
                          <a:spcPts val="0"/>
                        </a:spcBef>
                        <a:spcAft>
                          <a:spcPts val="0"/>
                        </a:spcAft>
                      </a:pPr>
                      <a:r>
                        <a:rPr lang="en-US" sz="1200" b="0" i="0" u="none" strike="noStrike" dirty="0">
                          <a:solidFill>
                            <a:srgbClr val="000000"/>
                          </a:solidFill>
                          <a:effectLst/>
                          <a:latin typeface="Calibri" panose="020F0502020204030204" pitchFamily="34" charset="0"/>
                        </a:rPr>
                        <a:t>Pandas Type</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alibri" panose="020F0502020204030204" pitchFamily="34" charset="0"/>
                        </a:rPr>
                        <a:t>Native Python Type</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alibri" panose="020F0502020204030204" pitchFamily="34" charset="0"/>
                        </a:rPr>
                        <a:t>Description</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9436460"/>
                  </a:ext>
                </a:extLst>
              </a:tr>
              <a:tr h="351473">
                <a:tc>
                  <a:txBody>
                    <a:bodyPr/>
                    <a:lstStyle/>
                    <a:p>
                      <a:pPr rtl="0" fontAlgn="t">
                        <a:spcBef>
                          <a:spcPts val="0"/>
                        </a:spcBef>
                        <a:spcAft>
                          <a:spcPts val="0"/>
                        </a:spcAft>
                      </a:pPr>
                      <a:r>
                        <a:rPr lang="en-US" sz="1200" b="0" i="0" u="none" strike="noStrike" dirty="0">
                          <a:solidFill>
                            <a:srgbClr val="000000"/>
                          </a:solidFill>
                          <a:effectLst/>
                          <a:latin typeface="Calibri" panose="020F0502020204030204" pitchFamily="34" charset="0"/>
                        </a:rPr>
                        <a:t>object</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Calibri" panose="020F0502020204030204" pitchFamily="34" charset="0"/>
                        </a:rPr>
                        <a:t>string</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alibri" panose="020F0502020204030204" pitchFamily="34" charset="0"/>
                        </a:rPr>
                        <a:t>numbers and strings</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5129781"/>
                  </a:ext>
                </a:extLst>
              </a:tr>
              <a:tr h="351473">
                <a:tc>
                  <a:txBody>
                    <a:bodyPr/>
                    <a:lstStyle/>
                    <a:p>
                      <a:pPr rtl="0" fontAlgn="t">
                        <a:spcBef>
                          <a:spcPts val="0"/>
                        </a:spcBef>
                        <a:spcAft>
                          <a:spcPts val="0"/>
                        </a:spcAft>
                      </a:pPr>
                      <a:r>
                        <a:rPr lang="en-US" sz="1200" b="0" i="0" u="none" strike="noStrike" dirty="0">
                          <a:solidFill>
                            <a:srgbClr val="000000"/>
                          </a:solidFill>
                          <a:effectLst/>
                          <a:latin typeface="Calibri" panose="020F0502020204030204" pitchFamily="34" charset="0"/>
                        </a:rPr>
                        <a:t>int64</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Calibri" panose="020F0502020204030204" pitchFamily="34" charset="0"/>
                        </a:rPr>
                        <a:t>int</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alibri" panose="020F0502020204030204" pitchFamily="34" charset="0"/>
                        </a:rPr>
                        <a:t>Numeric characters</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1064833"/>
                  </a:ext>
                </a:extLst>
              </a:tr>
              <a:tr h="351473">
                <a:tc>
                  <a:txBody>
                    <a:bodyPr/>
                    <a:lstStyle/>
                    <a:p>
                      <a:pPr rtl="0" fontAlgn="t">
                        <a:spcBef>
                          <a:spcPts val="0"/>
                        </a:spcBef>
                        <a:spcAft>
                          <a:spcPts val="0"/>
                        </a:spcAft>
                      </a:pPr>
                      <a:r>
                        <a:rPr lang="en-US" sz="1200" b="0" i="0" u="none" strike="noStrike" dirty="0">
                          <a:solidFill>
                            <a:srgbClr val="000000"/>
                          </a:solidFill>
                          <a:effectLst/>
                          <a:latin typeface="Calibri" panose="020F0502020204030204" pitchFamily="34" charset="0"/>
                        </a:rPr>
                        <a:t>float64</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alibri" panose="020F0502020204030204" pitchFamily="34" charset="0"/>
                        </a:rPr>
                        <a:t>float</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alibri" panose="020F0502020204030204" pitchFamily="34" charset="0"/>
                        </a:rPr>
                        <a:t>Numeric characters with decimals</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3880926"/>
                  </a:ext>
                </a:extLst>
              </a:tr>
              <a:tr h="820100">
                <a:tc>
                  <a:txBody>
                    <a:bodyPr/>
                    <a:lstStyle/>
                    <a:p>
                      <a:pPr rtl="0" fontAlgn="t">
                        <a:spcBef>
                          <a:spcPts val="0"/>
                        </a:spcBef>
                        <a:spcAft>
                          <a:spcPts val="0"/>
                        </a:spcAft>
                      </a:pPr>
                      <a:r>
                        <a:rPr lang="en-US" sz="1200" b="0" i="0" u="none" strike="noStrike" dirty="0">
                          <a:solidFill>
                            <a:srgbClr val="000000"/>
                          </a:solidFill>
                          <a:effectLst/>
                          <a:latin typeface="Calibri" panose="020F0502020204030204" pitchFamily="34" charset="0"/>
                        </a:rPr>
                        <a:t>datetime64, </a:t>
                      </a:r>
                      <a:r>
                        <a:rPr lang="en-US" sz="1200" b="0" i="0" u="none" strike="noStrike" dirty="0" err="1">
                          <a:solidFill>
                            <a:srgbClr val="000000"/>
                          </a:solidFill>
                          <a:effectLst/>
                          <a:latin typeface="Calibri" panose="020F0502020204030204" pitchFamily="34" charset="0"/>
                        </a:rPr>
                        <a:t>timedelta</a:t>
                      </a:r>
                      <a:r>
                        <a:rPr lang="en-US" sz="1200" b="0" i="0" u="none" strike="noStrike" dirty="0">
                          <a:solidFill>
                            <a:srgbClr val="000000"/>
                          </a:solidFill>
                          <a:effectLst/>
                          <a:latin typeface="Calibri" panose="020F0502020204030204" pitchFamily="34" charset="0"/>
                        </a:rPr>
                        <a:t>[ns]</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Calibri" panose="020F0502020204030204" pitchFamily="34" charset="0"/>
                        </a:rPr>
                        <a:t>N/A (but see the datetime module in</a:t>
                      </a:r>
                      <a:endParaRPr lang="en-US" dirty="0">
                        <a:effectLst/>
                      </a:endParaRPr>
                    </a:p>
                    <a:p>
                      <a:pPr rtl="0" fontAlgn="t">
                        <a:spcBef>
                          <a:spcPts val="0"/>
                        </a:spcBef>
                        <a:spcAft>
                          <a:spcPts val="0"/>
                        </a:spcAft>
                      </a:pPr>
                      <a:r>
                        <a:rPr lang="en-US" sz="1200" b="0" i="0" u="none" strike="noStrike" dirty="0">
                          <a:solidFill>
                            <a:srgbClr val="000000"/>
                          </a:solidFill>
                          <a:effectLst/>
                          <a:latin typeface="Calibri" panose="020F0502020204030204" pitchFamily="34" charset="0"/>
                        </a:rPr>
                        <a:t>Python's standard library)</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Calibri" panose="020F0502020204030204" pitchFamily="34" charset="0"/>
                        </a:rPr>
                        <a:t>time data.</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905805"/>
                  </a:ext>
                </a:extLst>
              </a:tr>
            </a:tbl>
          </a:graphicData>
        </a:graphic>
      </p:graphicFrame>
      <p:sp>
        <p:nvSpPr>
          <p:cNvPr id="5" name="Rectangle 1">
            <a:extLst>
              <a:ext uri="{FF2B5EF4-FFF2-40B4-BE49-F238E27FC236}">
                <a16:creationId xmlns:a16="http://schemas.microsoft.com/office/drawing/2014/main" id="{B4EA951A-4071-9941-A7CC-7C22FDE3C816}"/>
              </a:ext>
            </a:extLst>
          </p:cNvPr>
          <p:cNvSpPr>
            <a:spLocks noChangeArrowheads="1"/>
          </p:cNvSpPr>
          <p:nvPr/>
        </p:nvSpPr>
        <p:spPr bwMode="auto">
          <a:xfrm>
            <a:off x="-1262253" y="-388624"/>
            <a:ext cx="13454253"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A" altLang="en-UA" sz="1200" b="0" i="0" u="none" strike="noStrike" cap="none" normalizeH="0" baseline="0">
                <a:ln>
                  <a:noFill/>
                </a:ln>
                <a:solidFill>
                  <a:srgbClr val="000000"/>
                </a:solidFill>
                <a:effectLst/>
                <a:latin typeface="Calibri" panose="020F0502020204030204" pitchFamily="34" charset="0"/>
              </a:rPr>
              <a:t>&gt;</a:t>
            </a:r>
            <a:endParaRPr kumimoji="0" lang="en-UA" altLang="en-UA"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A" altLang="en-UA" sz="1800" b="0" i="0" u="none" strike="noStrike" cap="none" normalizeH="0" baseline="0">
                <a:ln>
                  <a:noFill/>
                </a:ln>
                <a:solidFill>
                  <a:schemeClr val="tx1"/>
                </a:solidFill>
                <a:effectLst/>
                <a:latin typeface="Arial" panose="020B0604020202020204" pitchFamily="34" charset="0"/>
              </a:rPr>
            </a:br>
            <a:br>
              <a:rPr kumimoji="0" lang="en-UA" altLang="en-UA" sz="1800" b="0" i="0" u="none" strike="noStrike" cap="none" normalizeH="0" baseline="0">
                <a:ln>
                  <a:noFill/>
                </a:ln>
                <a:solidFill>
                  <a:schemeClr val="tx1"/>
                </a:solidFill>
                <a:effectLst/>
                <a:latin typeface="Arial" panose="020B0604020202020204" pitchFamily="34" charset="0"/>
              </a:rPr>
            </a:br>
            <a:endParaRPr kumimoji="0" lang="en-UA" altLang="en-UA"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20E3357B-3B52-8F89-7909-23D7D9E07894}"/>
              </a:ext>
            </a:extLst>
          </p:cNvPr>
          <p:cNvSpPr txBox="1"/>
          <p:nvPr/>
        </p:nvSpPr>
        <p:spPr>
          <a:xfrm>
            <a:off x="533400" y="4106882"/>
            <a:ext cx="6355080" cy="2492990"/>
          </a:xfrm>
          <a:prstGeom prst="rect">
            <a:avLst/>
          </a:prstGeom>
          <a:noFill/>
        </p:spPr>
        <p:txBody>
          <a:bodyPr wrap="square" rtlCol="0">
            <a:spAutoFit/>
          </a:bodyPr>
          <a:lstStyle/>
          <a:p>
            <a:pPr algn="l" rtl="0">
              <a:spcBef>
                <a:spcPts val="0"/>
              </a:spcBef>
              <a:spcAft>
                <a:spcPts val="0"/>
              </a:spcAft>
            </a:pPr>
            <a:r>
              <a:rPr lang="en-US" sz="2400" b="0" i="0" u="none" strike="noStrike" dirty="0">
                <a:solidFill>
                  <a:srgbClr val="000000"/>
                </a:solidFill>
                <a:effectLst/>
                <a:latin typeface="Calibri" panose="020F0502020204030204" pitchFamily="34" charset="0"/>
              </a:rPr>
              <a:t>Why check data types?</a:t>
            </a:r>
          </a:p>
          <a:p>
            <a:pPr algn="l" rtl="0">
              <a:spcBef>
                <a:spcPts val="0"/>
              </a:spcBef>
              <a:spcAft>
                <a:spcPts val="0"/>
              </a:spcAft>
            </a:pPr>
            <a:endParaRPr lang="en-US" sz="2400" b="0" i="0" u="none" strike="noStrike" dirty="0">
              <a:solidFill>
                <a:srgbClr val="000000"/>
              </a:solidFill>
              <a:effectLst/>
            </a:endParaRPr>
          </a:p>
          <a:p>
            <a:pPr marL="742950" lvl="1" indent="-285750">
              <a:buFont typeface="Arial" panose="020B0604020202020204" pitchFamily="34" charset="0"/>
              <a:buChar char="•"/>
            </a:pPr>
            <a:r>
              <a:rPr lang="en-US" b="0" i="0" u="none" strike="noStrike" dirty="0">
                <a:solidFill>
                  <a:srgbClr val="000000"/>
                </a:solidFill>
                <a:effectLst/>
                <a:latin typeface="Calibri" panose="020F0502020204030204" pitchFamily="34" charset="0"/>
              </a:rPr>
              <a:t>potential info and type mismatch</a:t>
            </a:r>
          </a:p>
          <a:p>
            <a:pPr marL="285750" indent="-285750" algn="l" rtl="0">
              <a:spcBef>
                <a:spcPts val="0"/>
              </a:spcBef>
              <a:spcAft>
                <a:spcPts val="0"/>
              </a:spcAft>
              <a:buFont typeface="Arial" panose="020B0604020202020204" pitchFamily="34" charset="0"/>
              <a:buChar char="•"/>
            </a:pPr>
            <a:endParaRPr lang="en-US" b="0" i="0" u="none" strike="noStrike" dirty="0">
              <a:solidFill>
                <a:srgbClr val="000000"/>
              </a:solidFill>
              <a:effectLst/>
            </a:endParaRPr>
          </a:p>
          <a:p>
            <a:pPr marL="742950" lvl="1" indent="-285750">
              <a:buFont typeface="Arial" panose="020B0604020202020204" pitchFamily="34" charset="0"/>
              <a:buChar char="•"/>
            </a:pPr>
            <a:r>
              <a:rPr lang="en-US" b="0" i="0" u="none" strike="noStrike" dirty="0">
                <a:solidFill>
                  <a:srgbClr val="000000"/>
                </a:solidFill>
                <a:effectLst/>
                <a:latin typeface="Calibri" panose="020F0502020204030204" pitchFamily="34" charset="0"/>
              </a:rPr>
              <a:t>compatibility with python methods</a:t>
            </a:r>
            <a:endParaRPr lang="en-US" b="0" i="0" u="none" strike="noStrike" dirty="0">
              <a:solidFill>
                <a:srgbClr val="000000"/>
              </a:solidFill>
              <a:effectLst/>
            </a:endParaRPr>
          </a:p>
          <a:p>
            <a:br>
              <a:rPr lang="en-US" dirty="0"/>
            </a:br>
            <a:br>
              <a:rPr lang="en-US" dirty="0"/>
            </a:br>
            <a:endParaRPr lang="en-UA" dirty="0"/>
          </a:p>
        </p:txBody>
      </p:sp>
    </p:spTree>
    <p:extLst>
      <p:ext uri="{BB962C8B-B14F-4D97-AF65-F5344CB8AC3E}">
        <p14:creationId xmlns:p14="http://schemas.microsoft.com/office/powerpoint/2010/main" val="210729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0A0C-58D5-183E-58F2-69F1DF8CA644}"/>
              </a:ext>
            </a:extLst>
          </p:cNvPr>
          <p:cNvSpPr>
            <a:spLocks noGrp="1"/>
          </p:cNvSpPr>
          <p:nvPr>
            <p:ph type="title"/>
          </p:nvPr>
        </p:nvSpPr>
        <p:spPr>
          <a:xfrm>
            <a:off x="243840" y="365125"/>
            <a:ext cx="11780520" cy="1325563"/>
          </a:xfrm>
        </p:spPr>
        <p:txBody>
          <a:bodyPr/>
          <a:lstStyle/>
          <a:p>
            <a:r>
              <a:rPr lang="en-US" dirty="0"/>
              <a:t>Basic Insights of Dataset - </a:t>
            </a:r>
            <a:r>
              <a:rPr lang="en-US" sz="3600" dirty="0"/>
              <a:t>Data Types</a:t>
            </a:r>
            <a:endParaRPr lang="en-UA" sz="3600" dirty="0"/>
          </a:p>
        </p:txBody>
      </p:sp>
      <p:sp>
        <p:nvSpPr>
          <p:cNvPr id="3" name="Content Placeholder 2">
            <a:extLst>
              <a:ext uri="{FF2B5EF4-FFF2-40B4-BE49-F238E27FC236}">
                <a16:creationId xmlns:a16="http://schemas.microsoft.com/office/drawing/2014/main" id="{59C4B0DB-B548-7406-0E60-020B7F728E09}"/>
              </a:ext>
            </a:extLst>
          </p:cNvPr>
          <p:cNvSpPr>
            <a:spLocks noGrp="1"/>
          </p:cNvSpPr>
          <p:nvPr>
            <p:ph idx="1"/>
          </p:nvPr>
        </p:nvSpPr>
        <p:spPr>
          <a:xfrm>
            <a:off x="472440" y="1603661"/>
            <a:ext cx="10515600" cy="4438365"/>
          </a:xfrm>
        </p:spPr>
        <p:txBody>
          <a:bodyPr/>
          <a:lstStyle/>
          <a:p>
            <a:r>
              <a:rPr lang="en-US" sz="1800" b="0" i="0" u="none" strike="noStrike" dirty="0">
                <a:solidFill>
                  <a:srgbClr val="000000"/>
                </a:solidFill>
                <a:effectLst/>
                <a:latin typeface="Calibri" panose="020F0502020204030204" pitchFamily="34" charset="0"/>
              </a:rPr>
              <a:t>In pandas, we use </a:t>
            </a:r>
            <a:r>
              <a:rPr lang="en-US" sz="1800" b="0" i="1" u="none" strike="noStrike" dirty="0" err="1">
                <a:solidFill>
                  <a:schemeClr val="bg2">
                    <a:lumMod val="50000"/>
                  </a:schemeClr>
                </a:solidFill>
                <a:effectLst/>
                <a:latin typeface="Calibri" panose="020F0502020204030204" pitchFamily="34" charset="0"/>
              </a:rPr>
              <a:t>dataframe.dtypes</a:t>
            </a:r>
            <a:r>
              <a:rPr lang="en-US" sz="1800" b="0" i="1" u="none" strike="noStrike" dirty="0">
                <a:solidFill>
                  <a:schemeClr val="bg2">
                    <a:lumMod val="50000"/>
                  </a:schemeClr>
                </a:solidFill>
                <a:effectLst/>
                <a:latin typeface="Calibri" panose="020F0502020204030204" pitchFamily="34" charset="0"/>
              </a:rPr>
              <a:t> </a:t>
            </a:r>
            <a:r>
              <a:rPr lang="en-US" sz="1800" b="0" i="0" u="none" strike="noStrike" dirty="0">
                <a:solidFill>
                  <a:srgbClr val="000000"/>
                </a:solidFill>
                <a:effectLst/>
                <a:latin typeface="Calibri" panose="020F0502020204030204" pitchFamily="34" charset="0"/>
              </a:rPr>
              <a:t>to check data types</a:t>
            </a:r>
          </a:p>
          <a:p>
            <a:pPr marL="0" indent="0">
              <a:buNone/>
            </a:pPr>
            <a:endParaRPr lang="en-UA" dirty="0"/>
          </a:p>
        </p:txBody>
      </p:sp>
      <p:pic>
        <p:nvPicPr>
          <p:cNvPr id="2050" name="Picture 2">
            <a:extLst>
              <a:ext uri="{FF2B5EF4-FFF2-40B4-BE49-F238E27FC236}">
                <a16:creationId xmlns:a16="http://schemas.microsoft.com/office/drawing/2014/main" id="{7B83D7E3-C26E-6003-BCA5-E9B4044B4A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8013"/>
          <a:stretch/>
        </p:blipFill>
        <p:spPr bwMode="auto">
          <a:xfrm>
            <a:off x="7177478" y="1690688"/>
            <a:ext cx="4039162" cy="456854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043E120-277B-A06D-5906-14C4D455D789}"/>
              </a:ext>
            </a:extLst>
          </p:cNvPr>
          <p:cNvSpPr/>
          <p:nvPr/>
        </p:nvSpPr>
        <p:spPr>
          <a:xfrm>
            <a:off x="7299960" y="2788920"/>
            <a:ext cx="3124200" cy="2513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 name="Rectangle 4">
            <a:extLst>
              <a:ext uri="{FF2B5EF4-FFF2-40B4-BE49-F238E27FC236}">
                <a16:creationId xmlns:a16="http://schemas.microsoft.com/office/drawing/2014/main" id="{F69B7CFA-1298-0A44-9387-5D872251F570}"/>
              </a:ext>
            </a:extLst>
          </p:cNvPr>
          <p:cNvSpPr/>
          <p:nvPr/>
        </p:nvSpPr>
        <p:spPr>
          <a:xfrm>
            <a:off x="7299960" y="4777864"/>
            <a:ext cx="3124200" cy="2513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Tree>
    <p:extLst>
      <p:ext uri="{BB962C8B-B14F-4D97-AF65-F5344CB8AC3E}">
        <p14:creationId xmlns:p14="http://schemas.microsoft.com/office/powerpoint/2010/main" val="380284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fade">
                                      <p:cBhvr>
                                        <p:cTn id="20" dur="500"/>
                                        <p:tgtEl>
                                          <p:spTgt spid="2050"/>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0511-60EB-9910-2F88-969D7EB3E0FF}"/>
              </a:ext>
            </a:extLst>
          </p:cNvPr>
          <p:cNvSpPr>
            <a:spLocks noGrp="1"/>
          </p:cNvSpPr>
          <p:nvPr>
            <p:ph type="title"/>
          </p:nvPr>
        </p:nvSpPr>
        <p:spPr/>
        <p:txBody>
          <a:bodyPr/>
          <a:lstStyle/>
          <a:p>
            <a:r>
              <a:rPr lang="en-US" dirty="0" err="1"/>
              <a:t>dataframe.describe</a:t>
            </a:r>
            <a:r>
              <a:rPr lang="en-US" dirty="0"/>
              <a:t>()</a:t>
            </a:r>
            <a:endParaRPr lang="en-UA" dirty="0"/>
          </a:p>
        </p:txBody>
      </p:sp>
      <p:sp>
        <p:nvSpPr>
          <p:cNvPr id="3" name="Content Placeholder 2">
            <a:extLst>
              <a:ext uri="{FF2B5EF4-FFF2-40B4-BE49-F238E27FC236}">
                <a16:creationId xmlns:a16="http://schemas.microsoft.com/office/drawing/2014/main" id="{F4C85815-8754-AD98-CE5A-959A0A3B94A6}"/>
              </a:ext>
            </a:extLst>
          </p:cNvPr>
          <p:cNvSpPr>
            <a:spLocks noGrp="1"/>
          </p:cNvSpPr>
          <p:nvPr>
            <p:ph idx="1"/>
          </p:nvPr>
        </p:nvSpPr>
        <p:spPr>
          <a:xfrm>
            <a:off x="640080" y="1690688"/>
            <a:ext cx="10652760" cy="4351338"/>
          </a:xfrm>
        </p:spPr>
        <p:txBody>
          <a:bodyPr/>
          <a:lstStyle/>
          <a:p>
            <a:pPr marL="0" indent="0">
              <a:buNone/>
            </a:pPr>
            <a:r>
              <a:rPr lang="en-US" dirty="0"/>
              <a:t>• Returns a statistical summary</a:t>
            </a:r>
          </a:p>
          <a:p>
            <a:pPr marL="0" indent="0">
              <a:buNone/>
            </a:pPr>
            <a:r>
              <a:rPr lang="en-US" sz="1800" b="0" i="0" u="none" strike="noStrike" dirty="0">
                <a:solidFill>
                  <a:srgbClr val="000000"/>
                </a:solidFill>
                <a:effectLst/>
                <a:latin typeface="Calibri" panose="020F0502020204030204" pitchFamily="34" charset="0"/>
              </a:rPr>
              <a:t>	</a:t>
            </a:r>
            <a:r>
              <a:rPr lang="en-US" b="0" i="1" u="none" strike="noStrike" dirty="0" err="1">
                <a:solidFill>
                  <a:schemeClr val="bg2">
                    <a:lumMod val="50000"/>
                  </a:schemeClr>
                </a:solidFill>
                <a:effectLst/>
                <a:latin typeface="Calibri" panose="020F0502020204030204" pitchFamily="34" charset="0"/>
              </a:rPr>
              <a:t>df.describe</a:t>
            </a:r>
            <a:r>
              <a:rPr lang="en-US" b="0" i="1" u="none" strike="noStrike" dirty="0">
                <a:solidFill>
                  <a:schemeClr val="bg2">
                    <a:lumMod val="50000"/>
                  </a:schemeClr>
                </a:solidFill>
                <a:effectLst/>
                <a:latin typeface="Calibri" panose="020F0502020204030204" pitchFamily="34" charset="0"/>
              </a:rPr>
              <a:t> ()</a:t>
            </a:r>
            <a:endParaRPr lang="en-UA" i="1" dirty="0">
              <a:solidFill>
                <a:schemeClr val="bg2">
                  <a:lumMod val="50000"/>
                </a:schemeClr>
              </a:solidFill>
            </a:endParaRPr>
          </a:p>
        </p:txBody>
      </p:sp>
      <p:pic>
        <p:nvPicPr>
          <p:cNvPr id="3074" name="Picture 2">
            <a:extLst>
              <a:ext uri="{FF2B5EF4-FFF2-40B4-BE49-F238E27FC236}">
                <a16:creationId xmlns:a16="http://schemas.microsoft.com/office/drawing/2014/main" id="{E69AD7E2-ADA9-E35F-2619-6F463A31E0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599" y="2743200"/>
            <a:ext cx="9255241" cy="30480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C261B284-A3B8-21BA-7C37-0839BDF9FCC7}"/>
              </a:ext>
            </a:extLst>
          </p:cNvPr>
          <p:cNvCxnSpPr/>
          <p:nvPr/>
        </p:nvCxnSpPr>
        <p:spPr>
          <a:xfrm>
            <a:off x="1524000" y="3581400"/>
            <a:ext cx="487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6ABDC75-7C1C-4817-9676-254985F407C5}"/>
              </a:ext>
            </a:extLst>
          </p:cNvPr>
          <p:cNvCxnSpPr/>
          <p:nvPr/>
        </p:nvCxnSpPr>
        <p:spPr>
          <a:xfrm>
            <a:off x="1524000" y="3855720"/>
            <a:ext cx="487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5A80864-6A9C-B06E-F3D9-E58ECE17655C}"/>
              </a:ext>
            </a:extLst>
          </p:cNvPr>
          <p:cNvCxnSpPr/>
          <p:nvPr/>
        </p:nvCxnSpPr>
        <p:spPr>
          <a:xfrm>
            <a:off x="1524000" y="4114800"/>
            <a:ext cx="487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7F3ECB-C4B1-C613-2F2E-E9255E996C61}"/>
              </a:ext>
            </a:extLst>
          </p:cNvPr>
          <p:cNvCxnSpPr>
            <a:cxnSpLocks/>
          </p:cNvCxnSpPr>
          <p:nvPr/>
        </p:nvCxnSpPr>
        <p:spPr>
          <a:xfrm>
            <a:off x="1524000" y="4343400"/>
            <a:ext cx="487680"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F07CDB4-0691-1862-BC89-36D26D7419E6}"/>
              </a:ext>
            </a:extLst>
          </p:cNvPr>
          <p:cNvCxnSpPr/>
          <p:nvPr/>
        </p:nvCxnSpPr>
        <p:spPr>
          <a:xfrm>
            <a:off x="1524000" y="5349240"/>
            <a:ext cx="487680"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Left Brace 14">
            <a:extLst>
              <a:ext uri="{FF2B5EF4-FFF2-40B4-BE49-F238E27FC236}">
                <a16:creationId xmlns:a16="http://schemas.microsoft.com/office/drawing/2014/main" id="{92795A06-899C-E97F-00C0-ADD5DD8B71EA}"/>
              </a:ext>
            </a:extLst>
          </p:cNvPr>
          <p:cNvSpPr/>
          <p:nvPr/>
        </p:nvSpPr>
        <p:spPr>
          <a:xfrm>
            <a:off x="1691640" y="4496752"/>
            <a:ext cx="320040" cy="716280"/>
          </a:xfrm>
          <a:prstGeom prst="leftBrace">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A"/>
          </a:p>
        </p:txBody>
      </p:sp>
    </p:spTree>
    <p:extLst>
      <p:ext uri="{BB962C8B-B14F-4D97-AF65-F5344CB8AC3E}">
        <p14:creationId xmlns:p14="http://schemas.microsoft.com/office/powerpoint/2010/main" val="422880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074"/>
                                        </p:tgtEl>
                                        <p:attrNameLst>
                                          <p:attrName>style.visibility</p:attrName>
                                        </p:attrNameLst>
                                      </p:cBhvr>
                                      <p:to>
                                        <p:strVal val="visible"/>
                                      </p:to>
                                    </p:set>
                                    <p:animEffect transition="in" filter="fade">
                                      <p:cBhvr>
                                        <p:cTn id="21" dur="500"/>
                                        <p:tgtEl>
                                          <p:spTgt spid="3074"/>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par>
                          <p:cTn id="42" fill="hold">
                            <p:stCondLst>
                              <p:cond delay="3500"/>
                            </p:stCondLst>
                            <p:childTnLst>
                              <p:par>
                                <p:cTn id="43" presetID="10"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DBFE7-F310-32C3-1802-8789141D3838}"/>
              </a:ext>
            </a:extLst>
          </p:cNvPr>
          <p:cNvSpPr>
            <a:spLocks noGrp="1"/>
          </p:cNvSpPr>
          <p:nvPr>
            <p:ph type="title"/>
          </p:nvPr>
        </p:nvSpPr>
        <p:spPr/>
        <p:txBody>
          <a:bodyPr/>
          <a:lstStyle/>
          <a:p>
            <a:r>
              <a:rPr lang="en-US" dirty="0"/>
              <a:t>Question</a:t>
            </a:r>
            <a:endParaRPr lang="en-UA" dirty="0"/>
          </a:p>
        </p:txBody>
      </p:sp>
      <p:sp>
        <p:nvSpPr>
          <p:cNvPr id="3" name="Content Placeholder 2">
            <a:extLst>
              <a:ext uri="{FF2B5EF4-FFF2-40B4-BE49-F238E27FC236}">
                <a16:creationId xmlns:a16="http://schemas.microsoft.com/office/drawing/2014/main" id="{C270F60C-7F2D-128E-70C7-D9179BE493A4}"/>
              </a:ext>
            </a:extLst>
          </p:cNvPr>
          <p:cNvSpPr>
            <a:spLocks noGrp="1"/>
          </p:cNvSpPr>
          <p:nvPr>
            <p:ph idx="1"/>
          </p:nvPr>
        </p:nvSpPr>
        <p:spPr>
          <a:xfrm>
            <a:off x="685800" y="1598296"/>
            <a:ext cx="10515600" cy="4351338"/>
          </a:xfrm>
        </p:spPr>
        <p:txBody>
          <a:bodyPr>
            <a:normAutofit fontScale="92500" lnSpcReduction="10000"/>
          </a:bodyPr>
          <a:lstStyle/>
          <a:p>
            <a:pPr marL="0" indent="0">
              <a:lnSpc>
                <a:spcPct val="110000"/>
              </a:lnSpc>
              <a:spcBef>
                <a:spcPts val="0"/>
              </a:spcBef>
              <a:buNone/>
            </a:pPr>
            <a:r>
              <a:rPr lang="en-US" sz="2100" dirty="0">
                <a:solidFill>
                  <a:srgbClr val="000000"/>
                </a:solidFill>
                <a:latin typeface="Calibri" panose="020F0502020204030204" pitchFamily="34" charset="0"/>
              </a:rPr>
              <a:t>How would you generate descriptive statistics for all the columns for the </a:t>
            </a:r>
            <a:r>
              <a:rPr lang="en-US" sz="2100" dirty="0" err="1">
                <a:solidFill>
                  <a:srgbClr val="000000"/>
                </a:solidFill>
                <a:latin typeface="Calibri" panose="020F0502020204030204" pitchFamily="34" charset="0"/>
              </a:rPr>
              <a:t>dataframe</a:t>
            </a:r>
            <a:r>
              <a:rPr lang="en-US" sz="2100" dirty="0">
                <a:solidFill>
                  <a:srgbClr val="000000"/>
                </a:solidFill>
                <a:latin typeface="Calibri" panose="020F0502020204030204" pitchFamily="34" charset="0"/>
              </a:rPr>
              <a:t> </a:t>
            </a:r>
            <a:r>
              <a:rPr lang="en-US" sz="2100" dirty="0" err="1">
                <a:solidFill>
                  <a:srgbClr val="000000"/>
                </a:solidFill>
                <a:latin typeface="Calibri" panose="020F0502020204030204" pitchFamily="34" charset="0"/>
              </a:rPr>
              <a:t>df</a:t>
            </a:r>
            <a:r>
              <a:rPr lang="en-US" sz="2100" dirty="0">
                <a:solidFill>
                  <a:srgbClr val="000000"/>
                </a:solidFill>
                <a:latin typeface="Calibri" panose="020F0502020204030204" pitchFamily="34" charset="0"/>
              </a:rPr>
              <a:t>? </a:t>
            </a:r>
          </a:p>
          <a:p>
            <a:pPr>
              <a:lnSpc>
                <a:spcPct val="110000"/>
              </a:lnSpc>
              <a:spcBef>
                <a:spcPts val="0"/>
              </a:spcBef>
              <a:buFont typeface="Courier New" panose="02070309020205020404" pitchFamily="49" charset="0"/>
              <a:buChar char="o"/>
            </a:pPr>
            <a:r>
              <a:rPr lang="en-US" sz="2100" u="sng" dirty="0">
                <a:solidFill>
                  <a:srgbClr val="000000"/>
                </a:solidFill>
                <a:latin typeface="Calibri" panose="020F0502020204030204" pitchFamily="34" charset="0"/>
              </a:rPr>
              <a:t> </a:t>
            </a:r>
            <a:r>
              <a:rPr lang="en-US" sz="2100" u="sng" dirty="0" err="1">
                <a:solidFill>
                  <a:srgbClr val="000000"/>
                </a:solidFill>
                <a:latin typeface="Calibri" panose="020F0502020204030204" pitchFamily="34" charset="0"/>
              </a:rPr>
              <a:t>df.describe</a:t>
            </a:r>
            <a:r>
              <a:rPr lang="en-US" sz="2100" u="sng" dirty="0">
                <a:solidFill>
                  <a:srgbClr val="000000"/>
                </a:solidFill>
                <a:latin typeface="Calibri" panose="020F0502020204030204" pitchFamily="34" charset="0"/>
              </a:rPr>
              <a:t>( )</a:t>
            </a:r>
          </a:p>
          <a:p>
            <a:pPr>
              <a:lnSpc>
                <a:spcPct val="110000"/>
              </a:lnSpc>
              <a:spcBef>
                <a:spcPts val="0"/>
              </a:spcBef>
              <a:buFont typeface="Courier New" panose="02070309020205020404" pitchFamily="49" charset="0"/>
              <a:buChar char="o"/>
            </a:pPr>
            <a:r>
              <a:rPr lang="en-US" sz="2100" dirty="0">
                <a:solidFill>
                  <a:srgbClr val="000000"/>
                </a:solidFill>
                <a:latin typeface="Calibri" panose="020F0502020204030204" pitchFamily="34" charset="0"/>
              </a:rPr>
              <a:t> </a:t>
            </a:r>
            <a:r>
              <a:rPr lang="en-US" sz="2100" dirty="0" err="1">
                <a:solidFill>
                  <a:srgbClr val="000000"/>
                </a:solidFill>
                <a:latin typeface="Calibri" panose="020F0502020204030204" pitchFamily="34" charset="0"/>
              </a:rPr>
              <a:t>df.describe</a:t>
            </a:r>
            <a:r>
              <a:rPr lang="en-US" sz="2100" dirty="0">
                <a:solidFill>
                  <a:srgbClr val="000000"/>
                </a:solidFill>
                <a:latin typeface="Calibri" panose="020F0502020204030204" pitchFamily="34" charset="0"/>
              </a:rPr>
              <a:t>(include = "all")</a:t>
            </a:r>
          </a:p>
          <a:p>
            <a:pPr>
              <a:lnSpc>
                <a:spcPct val="110000"/>
              </a:lnSpc>
              <a:spcBef>
                <a:spcPts val="0"/>
              </a:spcBef>
              <a:buFont typeface="Courier New" panose="02070309020205020404" pitchFamily="49" charset="0"/>
              <a:buChar char="o"/>
            </a:pPr>
            <a:r>
              <a:rPr lang="en-US" sz="2100" dirty="0">
                <a:solidFill>
                  <a:srgbClr val="000000"/>
                </a:solidFill>
                <a:latin typeface="Calibri" panose="020F0502020204030204" pitchFamily="34" charset="0"/>
              </a:rPr>
              <a:t> </a:t>
            </a:r>
            <a:r>
              <a:rPr lang="en-US" sz="2100" dirty="0" err="1">
                <a:solidFill>
                  <a:srgbClr val="000000"/>
                </a:solidFill>
                <a:latin typeface="Calibri" panose="020F0502020204030204" pitchFamily="34" charset="0"/>
              </a:rPr>
              <a:t>df.info</a:t>
            </a:r>
            <a:endParaRPr lang="en-US" sz="2100" dirty="0">
              <a:solidFill>
                <a:srgbClr val="000000"/>
              </a:solidFill>
              <a:latin typeface="Calibri" panose="020F0502020204030204" pitchFamily="34" charset="0"/>
            </a:endParaRPr>
          </a:p>
          <a:p>
            <a:pPr marL="0" indent="0">
              <a:buNone/>
            </a:pPr>
            <a:br>
              <a:rPr lang="en-US" sz="1800" dirty="0"/>
            </a:br>
            <a:br>
              <a:rPr lang="en-US" sz="1800" dirty="0"/>
            </a:br>
            <a:endParaRPr lang="en-US" sz="1000" b="0" i="0" u="none" strike="noStrike" dirty="0">
              <a:solidFill>
                <a:srgbClr val="000000"/>
              </a:solidFill>
              <a:effectLst/>
            </a:endParaRPr>
          </a:p>
          <a:p>
            <a:pPr marL="0" indent="0">
              <a:buNone/>
            </a:pPr>
            <a:br>
              <a:rPr lang="en-US" sz="1000" dirty="0"/>
            </a:br>
            <a:br>
              <a:rPr lang="en-US" sz="1000" dirty="0"/>
            </a:br>
            <a:br>
              <a:rPr lang="en-US" sz="1200" dirty="0"/>
            </a:br>
            <a:br>
              <a:rPr lang="en-US" sz="1200" dirty="0"/>
            </a:br>
            <a:br>
              <a:rPr lang="en-US" dirty="0"/>
            </a:br>
            <a:br>
              <a:rPr lang="en-US" dirty="0"/>
            </a:br>
            <a:br>
              <a:rPr lang="en-US" dirty="0"/>
            </a:br>
            <a:br>
              <a:rPr lang="en-US" dirty="0"/>
            </a:br>
            <a:endParaRPr lang="en-UA" dirty="0"/>
          </a:p>
        </p:txBody>
      </p:sp>
    </p:spTree>
    <p:extLst>
      <p:ext uri="{BB962C8B-B14F-4D97-AF65-F5344CB8AC3E}">
        <p14:creationId xmlns:p14="http://schemas.microsoft.com/office/powerpoint/2010/main" val="162185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66E39-184F-0552-598A-09F6462C7962}"/>
              </a:ext>
            </a:extLst>
          </p:cNvPr>
          <p:cNvSpPr>
            <a:spLocks noGrp="1"/>
          </p:cNvSpPr>
          <p:nvPr>
            <p:ph type="title"/>
          </p:nvPr>
        </p:nvSpPr>
        <p:spPr>
          <a:xfrm>
            <a:off x="472440" y="365125"/>
            <a:ext cx="10881360" cy="1325563"/>
          </a:xfrm>
        </p:spPr>
        <p:txBody>
          <a:bodyPr/>
          <a:lstStyle/>
          <a:p>
            <a:r>
              <a:rPr lang="en-US"/>
              <a:t>dataframe</a:t>
            </a:r>
            <a:r>
              <a:rPr lang="en-US" dirty="0" err="1"/>
              <a:t>.describe</a:t>
            </a:r>
            <a:r>
              <a:rPr lang="en-US" dirty="0"/>
              <a:t>(include="all")</a:t>
            </a:r>
            <a:endParaRPr lang="en-UA" dirty="0"/>
          </a:p>
        </p:txBody>
      </p:sp>
      <p:sp>
        <p:nvSpPr>
          <p:cNvPr id="3" name="Content Placeholder 2">
            <a:extLst>
              <a:ext uri="{FF2B5EF4-FFF2-40B4-BE49-F238E27FC236}">
                <a16:creationId xmlns:a16="http://schemas.microsoft.com/office/drawing/2014/main" id="{A6E07B02-DCD1-9F5E-A161-F556E5A42A2E}"/>
              </a:ext>
            </a:extLst>
          </p:cNvPr>
          <p:cNvSpPr>
            <a:spLocks noGrp="1"/>
          </p:cNvSpPr>
          <p:nvPr>
            <p:ph idx="1"/>
          </p:nvPr>
        </p:nvSpPr>
        <p:spPr/>
        <p:txBody>
          <a:bodyPr/>
          <a:lstStyle/>
          <a:p>
            <a:pPr algn="l" rtl="0">
              <a:spcBef>
                <a:spcPts val="0"/>
              </a:spcBef>
              <a:spcAft>
                <a:spcPts val="0"/>
              </a:spcAft>
            </a:pPr>
            <a:r>
              <a:rPr lang="en-US" dirty="0"/>
              <a:t>Provides full summary statistics</a:t>
            </a:r>
          </a:p>
          <a:p>
            <a:pPr indent="0" algn="l" rtl="0">
              <a:spcBef>
                <a:spcPts val="0"/>
              </a:spcBef>
              <a:spcAft>
                <a:spcPts val="0"/>
              </a:spcAft>
              <a:buNone/>
            </a:pPr>
            <a:r>
              <a:rPr lang="en-US" i="1" dirty="0" err="1">
                <a:solidFill>
                  <a:schemeClr val="bg2">
                    <a:lumMod val="50000"/>
                  </a:schemeClr>
                </a:solidFill>
                <a:latin typeface="Calibri" panose="020F0502020204030204" pitchFamily="34" charset="0"/>
              </a:rPr>
              <a:t>df.describe</a:t>
            </a:r>
            <a:r>
              <a:rPr lang="en-US" i="1" dirty="0">
                <a:solidFill>
                  <a:schemeClr val="bg2">
                    <a:lumMod val="50000"/>
                  </a:schemeClr>
                </a:solidFill>
                <a:latin typeface="Calibri" panose="020F0502020204030204" pitchFamily="34" charset="0"/>
              </a:rPr>
              <a:t> (include=</a:t>
            </a:r>
            <a:r>
              <a:rPr lang="en-US" i="1" dirty="0">
                <a:solidFill>
                  <a:srgbClr val="FF0000"/>
                </a:solidFill>
                <a:latin typeface="Calibri" panose="020F0502020204030204" pitchFamily="34" charset="0"/>
              </a:rPr>
              <a:t>"all"</a:t>
            </a:r>
            <a:r>
              <a:rPr lang="en-US" i="1" dirty="0">
                <a:solidFill>
                  <a:schemeClr val="bg2">
                    <a:lumMod val="50000"/>
                  </a:schemeClr>
                </a:solidFill>
                <a:latin typeface="Calibri" panose="020F0502020204030204" pitchFamily="34" charset="0"/>
              </a:rPr>
              <a:t>)</a:t>
            </a:r>
            <a:br>
              <a:rPr lang="en-US" dirty="0"/>
            </a:br>
            <a:br>
              <a:rPr lang="en-US" dirty="0"/>
            </a:br>
            <a:endParaRPr lang="en-UA" dirty="0"/>
          </a:p>
        </p:txBody>
      </p:sp>
      <p:pic>
        <p:nvPicPr>
          <p:cNvPr id="4098" name="Picture 2">
            <a:extLst>
              <a:ext uri="{FF2B5EF4-FFF2-40B4-BE49-F238E27FC236}">
                <a16:creationId xmlns:a16="http://schemas.microsoft.com/office/drawing/2014/main" id="{E677C781-B580-209C-38BF-779D402C0E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47"/>
          <a:stretch/>
        </p:blipFill>
        <p:spPr bwMode="auto">
          <a:xfrm>
            <a:off x="2133599" y="2468880"/>
            <a:ext cx="9357147" cy="35731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5DBBDD3-75E8-641A-BC9E-68B705BB1A9E}"/>
              </a:ext>
            </a:extLst>
          </p:cNvPr>
          <p:cNvSpPr/>
          <p:nvPr/>
        </p:nvSpPr>
        <p:spPr>
          <a:xfrm>
            <a:off x="3505200" y="3840480"/>
            <a:ext cx="5212080" cy="1752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cxnSp>
        <p:nvCxnSpPr>
          <p:cNvPr id="7" name="Straight Arrow Connector 6">
            <a:extLst>
              <a:ext uri="{FF2B5EF4-FFF2-40B4-BE49-F238E27FC236}">
                <a16:creationId xmlns:a16="http://schemas.microsoft.com/office/drawing/2014/main" id="{74C67DD3-718A-9719-7D29-7E27B5894D0A}"/>
              </a:ext>
            </a:extLst>
          </p:cNvPr>
          <p:cNvCxnSpPr>
            <a:cxnSpLocks/>
          </p:cNvCxnSpPr>
          <p:nvPr/>
        </p:nvCxnSpPr>
        <p:spPr>
          <a:xfrm>
            <a:off x="1341120" y="2955291"/>
            <a:ext cx="655319"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6C4C882-B3F6-8534-80E0-102562478ABD}"/>
              </a:ext>
            </a:extLst>
          </p:cNvPr>
          <p:cNvCxnSpPr/>
          <p:nvPr/>
        </p:nvCxnSpPr>
        <p:spPr>
          <a:xfrm>
            <a:off x="1341120" y="3215640"/>
            <a:ext cx="655319"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637A5-0B61-C0A6-C4C1-FD37BA3C1C67}"/>
              </a:ext>
            </a:extLst>
          </p:cNvPr>
          <p:cNvCxnSpPr/>
          <p:nvPr/>
        </p:nvCxnSpPr>
        <p:spPr>
          <a:xfrm>
            <a:off x="1341120" y="3429000"/>
            <a:ext cx="655319"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E6470D9-C111-D86B-1E26-E5063E9001D3}"/>
              </a:ext>
            </a:extLst>
          </p:cNvPr>
          <p:cNvCxnSpPr/>
          <p:nvPr/>
        </p:nvCxnSpPr>
        <p:spPr>
          <a:xfrm>
            <a:off x="1341120" y="3688080"/>
            <a:ext cx="655319"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19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98"/>
                                        </p:tgtEl>
                                        <p:attrNameLst>
                                          <p:attrName>style.visibility</p:attrName>
                                        </p:attrNameLst>
                                      </p:cBhvr>
                                      <p:to>
                                        <p:strVal val="visible"/>
                                      </p:to>
                                    </p:set>
                                    <p:animEffect transition="in" filter="fade">
                                      <p:cBhvr>
                                        <p:cTn id="20" dur="500"/>
                                        <p:tgtEl>
                                          <p:spTgt spid="409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2500"/>
                            </p:stCondLst>
                            <p:childTnLst>
                              <p:par>
                                <p:cTn id="38" presetID="10" presetClass="entr" presetSubtype="0"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8C9FE-2C2F-3C1D-2E99-1B7978634131}"/>
              </a:ext>
            </a:extLst>
          </p:cNvPr>
          <p:cNvSpPr>
            <a:spLocks noGrp="1"/>
          </p:cNvSpPr>
          <p:nvPr>
            <p:ph type="title"/>
          </p:nvPr>
        </p:nvSpPr>
        <p:spPr/>
        <p:txBody>
          <a:bodyPr/>
          <a:lstStyle/>
          <a:p>
            <a:r>
              <a:rPr lang="en-US" dirty="0"/>
              <a:t>Display unique values</a:t>
            </a:r>
            <a:endParaRPr lang="en-UA" dirty="0"/>
          </a:p>
        </p:txBody>
      </p:sp>
      <p:pic>
        <p:nvPicPr>
          <p:cNvPr id="5122" name="Picture 2">
            <a:extLst>
              <a:ext uri="{FF2B5EF4-FFF2-40B4-BE49-F238E27FC236}">
                <a16:creationId xmlns:a16="http://schemas.microsoft.com/office/drawing/2014/main" id="{EFB86FE5-41C7-51F2-D296-7114F4CCF0C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6364" y="1859280"/>
            <a:ext cx="10979272" cy="234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11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m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p" id="{77A8436D-8A73-2743-968F-D29974CCDBE9}" vid="{16D95E35-C36B-8441-8369-B9E942B9317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tmp</Template>
  <TotalTime>1753</TotalTime>
  <Words>1281</Words>
  <Application>Microsoft Macintosh PowerPoint</Application>
  <PresentationFormat>Widescreen</PresentationFormat>
  <Paragraphs>131</Paragraphs>
  <Slides>11</Slides>
  <Notes>11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11</vt:i4>
      </vt:variant>
    </vt:vector>
  </HeadingPairs>
  <TitlesOfParts>
    <vt:vector size="22" baseType="lpstr">
      <vt:lpstr>Arial</vt:lpstr>
      <vt:lpstr>Calibri</vt:lpstr>
      <vt:lpstr>Calibri Light</vt:lpstr>
      <vt:lpstr>Courier New</vt:lpstr>
      <vt:lpstr>Helv</vt:lpstr>
      <vt:lpstr>IBM Plex Mono SemiBold</vt:lpstr>
      <vt:lpstr>IBM Plex Mono Text</vt:lpstr>
      <vt:lpstr>IBM Plex Sans Text</vt:lpstr>
      <vt:lpstr>tmp</vt:lpstr>
      <vt:lpstr>Custom Design</vt:lpstr>
      <vt:lpstr>1_Custom Design</vt:lpstr>
      <vt:lpstr>Getting Started with Medical Data Analysis in Python</vt:lpstr>
      <vt:lpstr>Basic insights from the data</vt:lpstr>
      <vt:lpstr>Question</vt:lpstr>
      <vt:lpstr>Basic Insights of Dataset - Data Types</vt:lpstr>
      <vt:lpstr>Basic Insights of Dataset - Data Types</vt:lpstr>
      <vt:lpstr>dataframe.describe()</vt:lpstr>
      <vt:lpstr>Question</vt:lpstr>
      <vt:lpstr>dataframe.describe(include="all")</vt:lpstr>
      <vt:lpstr>Display unique values</vt:lpstr>
      <vt:lpstr>Basic Insights of Dataset - Info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27</cp:revision>
  <dcterms:created xsi:type="dcterms:W3CDTF">2023-03-05T15:03:34Z</dcterms:created>
  <dcterms:modified xsi:type="dcterms:W3CDTF">2023-03-11T19:47:02Z</dcterms:modified>
</cp:coreProperties>
</file>